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1" r:id="rId4"/>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Merriweather Light"/>
      <p:regular r:id="rId31"/>
      <p:bold r:id="rId32"/>
      <p:italic r:id="rId33"/>
      <p:boldItalic r:id="rId34"/>
    </p:embeddedFont>
    <p:embeddedFont>
      <p:font typeface="Montserrat"/>
      <p:regular r:id="rId35"/>
      <p:bold r:id="rId36"/>
      <p:italic r:id="rId37"/>
      <p:boldItalic r:id="rId38"/>
    </p:embeddedFont>
    <p:embeddedFont>
      <p:font typeface="Open Sans SemiBold"/>
      <p:regular r:id="rId39"/>
      <p:bold r:id="rId40"/>
      <p:italic r:id="rId41"/>
      <p:boldItalic r:id="rId42"/>
    </p:embeddedFont>
    <p:embeddedFont>
      <p:font typeface="Vidaloka"/>
      <p:regular r:id="rId43"/>
    </p:embeddedFont>
    <p:embeddedFont>
      <p:font typeface="Russo One"/>
      <p:regular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SemiBold-bold.fntdata"/><Relationship Id="rId20" Type="http://schemas.openxmlformats.org/officeDocument/2006/relationships/slide" Target="slides/slide14.xml"/><Relationship Id="rId42" Type="http://schemas.openxmlformats.org/officeDocument/2006/relationships/font" Target="fonts/OpenSansSemiBold-boldItalic.fntdata"/><Relationship Id="rId41" Type="http://schemas.openxmlformats.org/officeDocument/2006/relationships/font" Target="fonts/OpenSansSemiBold-italic.fntdata"/><Relationship Id="rId22" Type="http://schemas.openxmlformats.org/officeDocument/2006/relationships/slide" Target="slides/slide16.xml"/><Relationship Id="rId44" Type="http://schemas.openxmlformats.org/officeDocument/2006/relationships/font" Target="fonts/RussoOne-regular.fntdata"/><Relationship Id="rId21" Type="http://schemas.openxmlformats.org/officeDocument/2006/relationships/slide" Target="slides/slide15.xml"/><Relationship Id="rId43" Type="http://schemas.openxmlformats.org/officeDocument/2006/relationships/font" Target="fonts/Vidaloka-regular.fntdata"/><Relationship Id="rId24" Type="http://schemas.openxmlformats.org/officeDocument/2006/relationships/slide" Target="slides/slide18.xml"/><Relationship Id="rId46" Type="http://schemas.openxmlformats.org/officeDocument/2006/relationships/font" Target="fonts/OpenSans-bold.fntdata"/><Relationship Id="rId23" Type="http://schemas.openxmlformats.org/officeDocument/2006/relationships/slide" Target="slides/slide17.xml"/><Relationship Id="rId45"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OpenSans-boldItalic.fntdata"/><Relationship Id="rId25" Type="http://schemas.openxmlformats.org/officeDocument/2006/relationships/slide" Target="slides/slide19.xml"/><Relationship Id="rId47" Type="http://schemas.openxmlformats.org/officeDocument/2006/relationships/font" Target="fonts/OpenSans-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erriweatherLight-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MerriweatherLight-italic.fntdata"/><Relationship Id="rId10" Type="http://schemas.openxmlformats.org/officeDocument/2006/relationships/slide" Target="slides/slide4.xml"/><Relationship Id="rId32" Type="http://schemas.openxmlformats.org/officeDocument/2006/relationships/font" Target="fonts/MerriweatherLight-bold.fntdata"/><Relationship Id="rId13" Type="http://schemas.openxmlformats.org/officeDocument/2006/relationships/slide" Target="slides/slide7.xml"/><Relationship Id="rId35" Type="http://schemas.openxmlformats.org/officeDocument/2006/relationships/font" Target="fonts/Montserrat-regular.fntdata"/><Relationship Id="rId12" Type="http://schemas.openxmlformats.org/officeDocument/2006/relationships/slide" Target="slides/slide6.xml"/><Relationship Id="rId34" Type="http://schemas.openxmlformats.org/officeDocument/2006/relationships/font" Target="fonts/MerriweatherLight-boldItalic.fntdata"/><Relationship Id="rId15" Type="http://schemas.openxmlformats.org/officeDocument/2006/relationships/slide" Target="slides/slide9.xml"/><Relationship Id="rId37" Type="http://schemas.openxmlformats.org/officeDocument/2006/relationships/font" Target="fonts/Montserrat-italic.fntdata"/><Relationship Id="rId14" Type="http://schemas.openxmlformats.org/officeDocument/2006/relationships/slide" Target="slides/slide8.xml"/><Relationship Id="rId36" Type="http://schemas.openxmlformats.org/officeDocument/2006/relationships/font" Target="fonts/Montserrat-bold.fntdata"/><Relationship Id="rId17" Type="http://schemas.openxmlformats.org/officeDocument/2006/relationships/slide" Target="slides/slide11.xml"/><Relationship Id="rId39" Type="http://schemas.openxmlformats.org/officeDocument/2006/relationships/font" Target="fonts/OpenSansSemiBold-regular.fntdata"/><Relationship Id="rId16" Type="http://schemas.openxmlformats.org/officeDocument/2006/relationships/slide" Target="slides/slide10.xml"/><Relationship Id="rId38" Type="http://schemas.openxmlformats.org/officeDocument/2006/relationships/font" Target="fonts/Montserra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0be1066328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0be1066328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0be1066328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0be1066328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be10663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0be10663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0be1066328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0be1066328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0be1066328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0be1066328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Some instances of X are 愛心、求職、貸款、期貨 when the Y is 詐財.</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0be1066328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0be1066328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0be1066328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0be1066328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0be1066328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0be1066328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red X green Y</a:t>
            </a:r>
            <a:endParaRPr sz="1000">
              <a:solidFill>
                <a:schemeClr val="dk1"/>
              </a:solidFill>
            </a:endParaRPr>
          </a:p>
          <a:p>
            <a:pPr indent="0" lvl="0" marL="0" rtl="0" algn="l">
              <a:spcBef>
                <a:spcPts val="0"/>
              </a:spcBef>
              <a:spcAft>
                <a:spcPts val="0"/>
              </a:spcAft>
              <a:buNone/>
            </a:pPr>
            <a:r>
              <a:rPr lang="en" sz="1000">
                <a:solidFill>
                  <a:schemeClr val="dk1"/>
                </a:solidFill>
              </a:rPr>
              <a:t>blue both: 假消費真申領、假刷卡真消費、假旅遊真套匯、假漁民真旅遊</a:t>
            </a:r>
            <a:endParaRPr sz="10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0be1066328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0be1066328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0be106632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0be106632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cf7a3c50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cf7a3c50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0be106632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0be106632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0be106632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0be106632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更多資料、美化圖片、詞性+情緒+詞/句可能影響向量分布。</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0aa061e04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0aa061e04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0be106632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0be106632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0be106632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0be106632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cf7a3c50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cf7a3c50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be1066328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0be1066328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rPr>
              <a:t>構式是形式和意義的配對，構成成分不能預測整個構式的意義。構式包含空格，可以放詞進去，所以具有創造性。</a:t>
            </a:r>
            <a:endParaRPr sz="1050">
              <a:solidFill>
                <a:schemeClr val="dk1"/>
              </a:solidFill>
            </a:endParaRPr>
          </a:p>
          <a:p>
            <a:pPr indent="0" lvl="0" marL="0" rtl="0" algn="l">
              <a:spcBef>
                <a:spcPts val="0"/>
              </a:spcBef>
              <a:spcAft>
                <a:spcPts val="0"/>
              </a:spcAft>
              <a:buNone/>
            </a:pPr>
            <a:r>
              <a:rPr lang="en" sz="1050">
                <a:solidFill>
                  <a:schemeClr val="dk1"/>
                </a:solidFill>
              </a:rPr>
              <a:t>假抱怨真炫耀</a:t>
            </a:r>
            <a:endParaRPr sz="1050">
              <a:solidFill>
                <a:schemeClr val="dk1"/>
              </a:solidFill>
            </a:endParaRPr>
          </a:p>
          <a:p>
            <a:pPr indent="0" lvl="0" marL="0" rtl="0" algn="l">
              <a:spcBef>
                <a:spcPts val="0"/>
              </a:spcBef>
              <a:spcAft>
                <a:spcPts val="0"/>
              </a:spcAft>
              <a:buNone/>
            </a:pPr>
            <a:r>
              <a:rPr lang="en" sz="1050">
                <a:solidFill>
                  <a:schemeClr val="dk1"/>
                </a:solidFill>
              </a:rPr>
              <a:t>ADJ as GN such as “white as snow”, “cool as a cucumber.”</a:t>
            </a:r>
            <a:endParaRPr sz="105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be106632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be106632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0be106632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0be106632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"是"作</a:t>
            </a:r>
            <a:r>
              <a:rPr lang="en"/>
              <a:t>賓語提前</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0be1066328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0be1066328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0be106632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0be106632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前半部分是從CWS複製貼上的時候作分隔才變成這麼多欄的</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0be106632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0be106632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1040000" y="3377100"/>
            <a:ext cx="7064100" cy="441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2" name="Google Shape;12;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 name="Google Shape;13;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 name="Google Shape;14;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 name="Google Shape;15;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4" name="Shape 74"/>
        <p:cNvGrpSpPr/>
        <p:nvPr/>
      </p:nvGrpSpPr>
      <p:grpSpPr>
        <a:xfrm>
          <a:off x="0" y="0"/>
          <a:ext cx="0" cy="0"/>
          <a:chOff x="0" y="0"/>
          <a:chExt cx="0" cy="0"/>
        </a:xfrm>
      </p:grpSpPr>
      <p:sp>
        <p:nvSpPr>
          <p:cNvPr id="75" name="Google Shape;75;p11"/>
          <p:cNvSpPr txBox="1"/>
          <p:nvPr>
            <p:ph hasCustomPrompt="1" type="title"/>
          </p:nvPr>
        </p:nvSpPr>
        <p:spPr>
          <a:xfrm>
            <a:off x="713225" y="1497763"/>
            <a:ext cx="7717500" cy="164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6" name="Google Shape;76;p11"/>
          <p:cNvSpPr txBox="1"/>
          <p:nvPr>
            <p:ph idx="1" type="subTitle"/>
          </p:nvPr>
        </p:nvSpPr>
        <p:spPr>
          <a:xfrm>
            <a:off x="1514325" y="327878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77" name="Google Shape;77;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8" name="Google Shape;78;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9" name="Google Shape;79;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80" name="Google Shape;80;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81" name="Google Shape;81;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2" name="Shape 82"/>
        <p:cNvGrpSpPr/>
        <p:nvPr/>
      </p:nvGrpSpPr>
      <p:grpSpPr>
        <a:xfrm>
          <a:off x="0" y="0"/>
          <a:ext cx="0" cy="0"/>
          <a:chOff x="0" y="0"/>
          <a:chExt cx="0" cy="0"/>
        </a:xfrm>
      </p:grpSpPr>
      <p:sp>
        <p:nvSpPr>
          <p:cNvPr id="83" name="Google Shape;83;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84" name="Shape 84"/>
        <p:cNvGrpSpPr/>
        <p:nvPr/>
      </p:nvGrpSpPr>
      <p:grpSpPr>
        <a:xfrm>
          <a:off x="0" y="0"/>
          <a:ext cx="0" cy="0"/>
          <a:chOff x="0" y="0"/>
          <a:chExt cx="0" cy="0"/>
        </a:xfrm>
      </p:grpSpPr>
      <p:sp>
        <p:nvSpPr>
          <p:cNvPr id="85" name="Google Shape;85;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6" name="Google Shape;86;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7" name="Google Shape;87;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8" name="Google Shape;88;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9" name="Google Shape;89;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0" name="Google Shape;90;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91" name="Google Shape;91;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2" name="Google Shape;92;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93" name="Google Shape;93;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4" name="Google Shape;94;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95" name="Google Shape;95;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96" name="Google Shape;96;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97" name="Google Shape;97;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98" name="Google Shape;98;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9" name="Google Shape;99;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100" name="Google Shape;100;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01" name="Shape 101"/>
        <p:cNvGrpSpPr/>
        <p:nvPr/>
      </p:nvGrpSpPr>
      <p:grpSpPr>
        <a:xfrm>
          <a:off x="0" y="0"/>
          <a:ext cx="0" cy="0"/>
          <a:chOff x="0" y="0"/>
          <a:chExt cx="0" cy="0"/>
        </a:xfrm>
      </p:grpSpPr>
      <p:sp>
        <p:nvSpPr>
          <p:cNvPr id="102" name="Google Shape;102;p14"/>
          <p:cNvSpPr txBox="1"/>
          <p:nvPr>
            <p:ph type="title"/>
          </p:nvPr>
        </p:nvSpPr>
        <p:spPr>
          <a:xfrm>
            <a:off x="2410500" y="2932775"/>
            <a:ext cx="4323000" cy="49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03" name="Google Shape;103;p14"/>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04" name="Google Shape;104;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5" name="Google Shape;105;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106" name="Google Shape;106;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107" name="Shape 107"/>
        <p:cNvGrpSpPr/>
        <p:nvPr/>
      </p:nvGrpSpPr>
      <p:grpSpPr>
        <a:xfrm>
          <a:off x="0" y="0"/>
          <a:ext cx="0" cy="0"/>
          <a:chOff x="0" y="0"/>
          <a:chExt cx="0" cy="0"/>
        </a:xfrm>
      </p:grpSpPr>
      <p:sp>
        <p:nvSpPr>
          <p:cNvPr id="108" name="Google Shape;108;p15"/>
          <p:cNvSpPr txBox="1"/>
          <p:nvPr>
            <p:ph type="title"/>
          </p:nvPr>
        </p:nvSpPr>
        <p:spPr>
          <a:xfrm>
            <a:off x="1994850" y="1697488"/>
            <a:ext cx="5154300" cy="112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09" name="Google Shape;109;p15"/>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10" name="Google Shape;110;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112" name="Google Shape;112;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3" name="Shape 113"/>
        <p:cNvGrpSpPr/>
        <p:nvPr/>
      </p:nvGrpSpPr>
      <p:grpSpPr>
        <a:xfrm>
          <a:off x="0" y="0"/>
          <a:ext cx="0" cy="0"/>
          <a:chOff x="0" y="0"/>
          <a:chExt cx="0" cy="0"/>
        </a:xfrm>
      </p:grpSpPr>
      <p:sp>
        <p:nvSpPr>
          <p:cNvPr id="114" name="Google Shape;114;p1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15" name="Google Shape;115;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6" name="Google Shape;116;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16"/>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18" name="Google Shape;11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19" name="Shape 119"/>
        <p:cNvGrpSpPr/>
        <p:nvPr/>
      </p:nvGrpSpPr>
      <p:grpSpPr>
        <a:xfrm>
          <a:off x="0" y="0"/>
          <a:ext cx="0" cy="0"/>
          <a:chOff x="0" y="0"/>
          <a:chExt cx="0" cy="0"/>
        </a:xfrm>
      </p:grpSpPr>
      <p:sp>
        <p:nvSpPr>
          <p:cNvPr id="120" name="Google Shape;120;p17"/>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21" name="Google Shape;121;p17"/>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22" name="Google Shape;122;p17"/>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23" name="Google Shape;123;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4" name="Google Shape;124;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5" name="Google Shape;125;p17"/>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26" name="Google Shape;126;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127" name="Shape 127"/>
        <p:cNvGrpSpPr/>
        <p:nvPr/>
      </p:nvGrpSpPr>
      <p:grpSpPr>
        <a:xfrm>
          <a:off x="0" y="0"/>
          <a:ext cx="0" cy="0"/>
          <a:chOff x="0" y="0"/>
          <a:chExt cx="0" cy="0"/>
        </a:xfrm>
      </p:grpSpPr>
      <p:sp>
        <p:nvSpPr>
          <p:cNvPr id="128" name="Google Shape;128;p18"/>
          <p:cNvSpPr txBox="1"/>
          <p:nvPr>
            <p:ph type="title"/>
          </p:nvPr>
        </p:nvSpPr>
        <p:spPr>
          <a:xfrm>
            <a:off x="1043725" y="1185550"/>
            <a:ext cx="3123000" cy="2019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9" name="Google Shape;129;p1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130" name="Google Shape;130;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1" name="Google Shape;131;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2" name="Google Shape;132;p1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33" name="Google Shape;133;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34" name="Shape 134"/>
        <p:cNvGrpSpPr/>
        <p:nvPr/>
      </p:nvGrpSpPr>
      <p:grpSpPr>
        <a:xfrm>
          <a:off x="0" y="0"/>
          <a:ext cx="0" cy="0"/>
          <a:chOff x="0" y="0"/>
          <a:chExt cx="0" cy="0"/>
        </a:xfrm>
      </p:grpSpPr>
      <p:sp>
        <p:nvSpPr>
          <p:cNvPr id="135" name="Google Shape;135;p19"/>
          <p:cNvSpPr txBox="1"/>
          <p:nvPr>
            <p:ph idx="1" type="subTitle"/>
          </p:nvPr>
        </p:nvSpPr>
        <p:spPr>
          <a:xfrm>
            <a:off x="3509000"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36" name="Google Shape;136;p19"/>
          <p:cNvSpPr txBox="1"/>
          <p:nvPr>
            <p:ph idx="2" type="subTitle"/>
          </p:nvPr>
        </p:nvSpPr>
        <p:spPr>
          <a:xfrm>
            <a:off x="350902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 name="Google Shape;137;p19"/>
          <p:cNvSpPr txBox="1"/>
          <p:nvPr>
            <p:ph idx="3" type="subTitle"/>
          </p:nvPr>
        </p:nvSpPr>
        <p:spPr>
          <a:xfrm>
            <a:off x="953025"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38" name="Google Shape;138;p19"/>
          <p:cNvSpPr txBox="1"/>
          <p:nvPr>
            <p:ph idx="4" type="subTitle"/>
          </p:nvPr>
        </p:nvSpPr>
        <p:spPr>
          <a:xfrm>
            <a:off x="95312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9" name="Google Shape;139;p19"/>
          <p:cNvSpPr txBox="1"/>
          <p:nvPr>
            <p:ph idx="5" type="subTitle"/>
          </p:nvPr>
        </p:nvSpPr>
        <p:spPr>
          <a:xfrm>
            <a:off x="6064875"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40" name="Google Shape;140;p19"/>
          <p:cNvSpPr txBox="1"/>
          <p:nvPr>
            <p:ph idx="6" type="subTitle"/>
          </p:nvPr>
        </p:nvSpPr>
        <p:spPr>
          <a:xfrm>
            <a:off x="606487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1" name="Google Shape;141;p19"/>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42" name="Google Shape;142;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3" name="Google Shape;143;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144" name="Google Shape;144;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2_1">
    <p:spTree>
      <p:nvGrpSpPr>
        <p:cNvPr id="145" name="Shape 145"/>
        <p:cNvGrpSpPr/>
        <p:nvPr/>
      </p:nvGrpSpPr>
      <p:grpSpPr>
        <a:xfrm>
          <a:off x="0" y="0"/>
          <a:ext cx="0" cy="0"/>
          <a:chOff x="0" y="0"/>
          <a:chExt cx="0" cy="0"/>
        </a:xfrm>
      </p:grpSpPr>
      <p:sp>
        <p:nvSpPr>
          <p:cNvPr id="146" name="Google Shape;146;p20"/>
          <p:cNvSpPr txBox="1"/>
          <p:nvPr>
            <p:ph idx="1" type="subTitle"/>
          </p:nvPr>
        </p:nvSpPr>
        <p:spPr>
          <a:xfrm>
            <a:off x="3718325" y="3391775"/>
            <a:ext cx="1642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47" name="Google Shape;147;p20"/>
          <p:cNvSpPr txBox="1"/>
          <p:nvPr>
            <p:ph idx="2" type="subTitle"/>
          </p:nvPr>
        </p:nvSpPr>
        <p:spPr>
          <a:xfrm>
            <a:off x="3617675"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rgbClr val="020202"/>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48" name="Google Shape;148;p20"/>
          <p:cNvSpPr txBox="1"/>
          <p:nvPr>
            <p:ph idx="3" type="subTitle"/>
          </p:nvPr>
        </p:nvSpPr>
        <p:spPr>
          <a:xfrm>
            <a:off x="1328025" y="3391775"/>
            <a:ext cx="1642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49" name="Google Shape;149;p20"/>
          <p:cNvSpPr txBox="1"/>
          <p:nvPr>
            <p:ph idx="4" type="subTitle"/>
          </p:nvPr>
        </p:nvSpPr>
        <p:spPr>
          <a:xfrm>
            <a:off x="1227426"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rgbClr val="020202"/>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50" name="Google Shape;150;p20"/>
          <p:cNvSpPr txBox="1"/>
          <p:nvPr>
            <p:ph idx="5" type="subTitle"/>
          </p:nvPr>
        </p:nvSpPr>
        <p:spPr>
          <a:xfrm>
            <a:off x="6108550" y="3391775"/>
            <a:ext cx="1643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51" name="Google Shape;151;p20"/>
          <p:cNvSpPr txBox="1"/>
          <p:nvPr>
            <p:ph idx="6" type="subTitle"/>
          </p:nvPr>
        </p:nvSpPr>
        <p:spPr>
          <a:xfrm>
            <a:off x="6008050"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rgbClr val="020202"/>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52" name="Google Shape;152;p20"/>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53" name="Google Shape;153;p2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4" name="Google Shape;154;p2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155" name="Google Shape;155;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2714550" y="2543963"/>
            <a:ext cx="3714900" cy="64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 name="Google Shape;18;p3"/>
          <p:cNvSpPr txBox="1"/>
          <p:nvPr>
            <p:ph hasCustomPrompt="1" idx="2" type="title"/>
          </p:nvPr>
        </p:nvSpPr>
        <p:spPr>
          <a:xfrm>
            <a:off x="3746550" y="1478925"/>
            <a:ext cx="1650900" cy="9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9" name="Google Shape;19;p3"/>
          <p:cNvSpPr txBox="1"/>
          <p:nvPr>
            <p:ph idx="1" type="subTitle"/>
          </p:nvPr>
        </p:nvSpPr>
        <p:spPr>
          <a:xfrm>
            <a:off x="2291400" y="3279625"/>
            <a:ext cx="4561200" cy="39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0" name="Google Shape;20;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 name="Google Shape;22;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3" name="Google Shape;23;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24" name="Google Shape;24;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156" name="Shape 156"/>
        <p:cNvGrpSpPr/>
        <p:nvPr/>
      </p:nvGrpSpPr>
      <p:grpSpPr>
        <a:xfrm>
          <a:off x="0" y="0"/>
          <a:ext cx="0" cy="0"/>
          <a:chOff x="0" y="0"/>
          <a:chExt cx="0" cy="0"/>
        </a:xfrm>
      </p:grpSpPr>
      <p:sp>
        <p:nvSpPr>
          <p:cNvPr id="157" name="Google Shape;157;p21"/>
          <p:cNvSpPr txBox="1"/>
          <p:nvPr>
            <p:ph idx="1" type="subTitle"/>
          </p:nvPr>
        </p:nvSpPr>
        <p:spPr>
          <a:xfrm>
            <a:off x="3414050"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58" name="Google Shape;158;p21"/>
          <p:cNvSpPr txBox="1"/>
          <p:nvPr>
            <p:ph idx="2" type="subTitle"/>
          </p:nvPr>
        </p:nvSpPr>
        <p:spPr>
          <a:xfrm>
            <a:off x="3564200"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9" name="Google Shape;159;p21"/>
          <p:cNvSpPr txBox="1"/>
          <p:nvPr>
            <p:ph idx="3" type="subTitle"/>
          </p:nvPr>
        </p:nvSpPr>
        <p:spPr>
          <a:xfrm>
            <a:off x="705725"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60" name="Google Shape;160;p21"/>
          <p:cNvSpPr txBox="1"/>
          <p:nvPr>
            <p:ph idx="4" type="subTitle"/>
          </p:nvPr>
        </p:nvSpPr>
        <p:spPr>
          <a:xfrm>
            <a:off x="855875"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1" name="Google Shape;161;p21"/>
          <p:cNvSpPr txBox="1"/>
          <p:nvPr>
            <p:ph idx="5" type="subTitle"/>
          </p:nvPr>
        </p:nvSpPr>
        <p:spPr>
          <a:xfrm>
            <a:off x="6122325"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62" name="Google Shape;162;p21"/>
          <p:cNvSpPr txBox="1"/>
          <p:nvPr>
            <p:ph idx="6" type="subTitle"/>
          </p:nvPr>
        </p:nvSpPr>
        <p:spPr>
          <a:xfrm>
            <a:off x="6272475"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3" name="Google Shape;163;p21"/>
          <p:cNvSpPr txBox="1"/>
          <p:nvPr>
            <p:ph idx="7" type="subTitle"/>
          </p:nvPr>
        </p:nvSpPr>
        <p:spPr>
          <a:xfrm>
            <a:off x="3414050"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64" name="Google Shape;164;p21"/>
          <p:cNvSpPr txBox="1"/>
          <p:nvPr>
            <p:ph idx="8" type="subTitle"/>
          </p:nvPr>
        </p:nvSpPr>
        <p:spPr>
          <a:xfrm>
            <a:off x="3564200"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5" name="Google Shape;165;p21"/>
          <p:cNvSpPr txBox="1"/>
          <p:nvPr>
            <p:ph idx="9" type="subTitle"/>
          </p:nvPr>
        </p:nvSpPr>
        <p:spPr>
          <a:xfrm>
            <a:off x="705725"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66" name="Google Shape;166;p21"/>
          <p:cNvSpPr txBox="1"/>
          <p:nvPr>
            <p:ph idx="13" type="subTitle"/>
          </p:nvPr>
        </p:nvSpPr>
        <p:spPr>
          <a:xfrm>
            <a:off x="855875"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7" name="Google Shape;167;p21"/>
          <p:cNvSpPr txBox="1"/>
          <p:nvPr>
            <p:ph idx="14" type="subTitle"/>
          </p:nvPr>
        </p:nvSpPr>
        <p:spPr>
          <a:xfrm>
            <a:off x="6122325"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68" name="Google Shape;168;p21"/>
          <p:cNvSpPr txBox="1"/>
          <p:nvPr>
            <p:ph idx="15" type="subTitle"/>
          </p:nvPr>
        </p:nvSpPr>
        <p:spPr>
          <a:xfrm>
            <a:off x="6272475"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9" name="Google Shape;169;p21"/>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70" name="Google Shape;170;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1" name="Google Shape;171;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172" name="Google Shape;172;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_1">
    <p:spTree>
      <p:nvGrpSpPr>
        <p:cNvPr id="173" name="Shape 173"/>
        <p:cNvGrpSpPr/>
        <p:nvPr/>
      </p:nvGrpSpPr>
      <p:grpSpPr>
        <a:xfrm>
          <a:off x="0" y="0"/>
          <a:ext cx="0" cy="0"/>
          <a:chOff x="0" y="0"/>
          <a:chExt cx="0" cy="0"/>
        </a:xfrm>
      </p:grpSpPr>
      <p:sp>
        <p:nvSpPr>
          <p:cNvPr id="174" name="Google Shape;174;p22"/>
          <p:cNvSpPr txBox="1"/>
          <p:nvPr>
            <p:ph idx="1" type="subTitle"/>
          </p:nvPr>
        </p:nvSpPr>
        <p:spPr>
          <a:xfrm>
            <a:off x="4916850" y="1970400"/>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5" name="Google Shape;175;p22"/>
          <p:cNvSpPr txBox="1"/>
          <p:nvPr>
            <p:ph idx="2" type="subTitle"/>
          </p:nvPr>
        </p:nvSpPr>
        <p:spPr>
          <a:xfrm>
            <a:off x="5058900" y="231041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6" name="Google Shape;176;p22"/>
          <p:cNvSpPr txBox="1"/>
          <p:nvPr>
            <p:ph idx="3" type="subTitle"/>
          </p:nvPr>
        </p:nvSpPr>
        <p:spPr>
          <a:xfrm>
            <a:off x="1911150" y="1970400"/>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7" name="Google Shape;177;p22"/>
          <p:cNvSpPr txBox="1"/>
          <p:nvPr>
            <p:ph idx="4" type="subTitle"/>
          </p:nvPr>
        </p:nvSpPr>
        <p:spPr>
          <a:xfrm>
            <a:off x="2053300" y="231041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8" name="Google Shape;178;p22"/>
          <p:cNvSpPr txBox="1"/>
          <p:nvPr>
            <p:ph idx="5" type="subTitle"/>
          </p:nvPr>
        </p:nvSpPr>
        <p:spPr>
          <a:xfrm>
            <a:off x="4916850" y="36255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9" name="Google Shape;179;p22"/>
          <p:cNvSpPr txBox="1"/>
          <p:nvPr>
            <p:ph idx="6" type="subTitle"/>
          </p:nvPr>
        </p:nvSpPr>
        <p:spPr>
          <a:xfrm>
            <a:off x="5058900" y="396555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0" name="Google Shape;180;p22"/>
          <p:cNvSpPr txBox="1"/>
          <p:nvPr>
            <p:ph idx="7" type="subTitle"/>
          </p:nvPr>
        </p:nvSpPr>
        <p:spPr>
          <a:xfrm>
            <a:off x="1911150" y="36255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81" name="Google Shape;181;p22"/>
          <p:cNvSpPr txBox="1"/>
          <p:nvPr>
            <p:ph idx="8" type="subTitle"/>
          </p:nvPr>
        </p:nvSpPr>
        <p:spPr>
          <a:xfrm>
            <a:off x="2053200" y="396555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2" name="Google Shape;182;p22"/>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83" name="Google Shape;183;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4" name="Google Shape;184;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185" name="Google Shape;185;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2">
    <p:spTree>
      <p:nvGrpSpPr>
        <p:cNvPr id="186" name="Shape 186"/>
        <p:cNvGrpSpPr/>
        <p:nvPr/>
      </p:nvGrpSpPr>
      <p:grpSpPr>
        <a:xfrm>
          <a:off x="0" y="0"/>
          <a:ext cx="0" cy="0"/>
          <a:chOff x="0" y="0"/>
          <a:chExt cx="0" cy="0"/>
        </a:xfrm>
      </p:grpSpPr>
      <p:sp>
        <p:nvSpPr>
          <p:cNvPr id="187" name="Google Shape;187;p23"/>
          <p:cNvSpPr txBox="1"/>
          <p:nvPr>
            <p:ph idx="1" type="subTitle"/>
          </p:nvPr>
        </p:nvSpPr>
        <p:spPr>
          <a:xfrm>
            <a:off x="3568125"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88" name="Google Shape;188;p23"/>
          <p:cNvSpPr txBox="1"/>
          <p:nvPr>
            <p:ph idx="2" type="subTitle"/>
          </p:nvPr>
        </p:nvSpPr>
        <p:spPr>
          <a:xfrm>
            <a:off x="3568125"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9" name="Google Shape;189;p23"/>
          <p:cNvSpPr txBox="1"/>
          <p:nvPr>
            <p:ph idx="3" type="subTitle"/>
          </p:nvPr>
        </p:nvSpPr>
        <p:spPr>
          <a:xfrm>
            <a:off x="1088350"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90" name="Google Shape;190;p23"/>
          <p:cNvSpPr txBox="1"/>
          <p:nvPr>
            <p:ph idx="4" type="subTitle"/>
          </p:nvPr>
        </p:nvSpPr>
        <p:spPr>
          <a:xfrm>
            <a:off x="1088450"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1" name="Google Shape;191;p23"/>
          <p:cNvSpPr txBox="1"/>
          <p:nvPr>
            <p:ph idx="5" type="subTitle"/>
          </p:nvPr>
        </p:nvSpPr>
        <p:spPr>
          <a:xfrm>
            <a:off x="6055450"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92" name="Google Shape;192;p23"/>
          <p:cNvSpPr txBox="1"/>
          <p:nvPr>
            <p:ph idx="6" type="subTitle"/>
          </p:nvPr>
        </p:nvSpPr>
        <p:spPr>
          <a:xfrm>
            <a:off x="6055450"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3" name="Google Shape;193;p23"/>
          <p:cNvSpPr txBox="1"/>
          <p:nvPr>
            <p:ph type="title"/>
          </p:nvPr>
        </p:nvSpPr>
        <p:spPr>
          <a:xfrm>
            <a:off x="713225" y="445025"/>
            <a:ext cx="476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94" name="Google Shape;194;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5" name="Google Shape;195;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6" name="Google Shape;196;p23"/>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97" name="Google Shape;197;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
    <p:spTree>
      <p:nvGrpSpPr>
        <p:cNvPr id="198" name="Shape 198"/>
        <p:cNvGrpSpPr/>
        <p:nvPr/>
      </p:nvGrpSpPr>
      <p:grpSpPr>
        <a:xfrm>
          <a:off x="0" y="0"/>
          <a:ext cx="0" cy="0"/>
          <a:chOff x="0" y="0"/>
          <a:chExt cx="0" cy="0"/>
        </a:xfrm>
      </p:grpSpPr>
      <p:sp>
        <p:nvSpPr>
          <p:cNvPr id="199" name="Google Shape;199;p24"/>
          <p:cNvSpPr txBox="1"/>
          <p:nvPr>
            <p:ph idx="1" type="subTitle"/>
          </p:nvPr>
        </p:nvSpPr>
        <p:spPr>
          <a:xfrm>
            <a:off x="4750187" y="1722900"/>
            <a:ext cx="20148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00" name="Google Shape;200;p24"/>
          <p:cNvSpPr txBox="1"/>
          <p:nvPr>
            <p:ph idx="2" type="subTitle"/>
          </p:nvPr>
        </p:nvSpPr>
        <p:spPr>
          <a:xfrm>
            <a:off x="4750184" y="206290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1" name="Google Shape;201;p24"/>
          <p:cNvSpPr txBox="1"/>
          <p:nvPr>
            <p:ph idx="3" type="subTitle"/>
          </p:nvPr>
        </p:nvSpPr>
        <p:spPr>
          <a:xfrm>
            <a:off x="2306462" y="1722900"/>
            <a:ext cx="20148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02" name="Google Shape;202;p24"/>
          <p:cNvSpPr txBox="1"/>
          <p:nvPr>
            <p:ph idx="4" type="subTitle"/>
          </p:nvPr>
        </p:nvSpPr>
        <p:spPr>
          <a:xfrm>
            <a:off x="2306462" y="2062900"/>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3" name="Google Shape;203;p24"/>
          <p:cNvSpPr txBox="1"/>
          <p:nvPr>
            <p:ph idx="5" type="subTitle"/>
          </p:nvPr>
        </p:nvSpPr>
        <p:spPr>
          <a:xfrm>
            <a:off x="4750187" y="3158925"/>
            <a:ext cx="20148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04" name="Google Shape;204;p24"/>
          <p:cNvSpPr txBox="1"/>
          <p:nvPr>
            <p:ph idx="6" type="subTitle"/>
          </p:nvPr>
        </p:nvSpPr>
        <p:spPr>
          <a:xfrm>
            <a:off x="4750184" y="3498925"/>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5" name="Google Shape;205;p24"/>
          <p:cNvSpPr txBox="1"/>
          <p:nvPr>
            <p:ph idx="7" type="subTitle"/>
          </p:nvPr>
        </p:nvSpPr>
        <p:spPr>
          <a:xfrm>
            <a:off x="2306462" y="3158925"/>
            <a:ext cx="20148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06" name="Google Shape;206;p24"/>
          <p:cNvSpPr txBox="1"/>
          <p:nvPr>
            <p:ph idx="8" type="subTitle"/>
          </p:nvPr>
        </p:nvSpPr>
        <p:spPr>
          <a:xfrm>
            <a:off x="2306462" y="3498925"/>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7" name="Google Shape;207;p24"/>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08" name="Google Shape;208;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9" name="Google Shape;209;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210" name="Google Shape;21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211" name="Shape 211"/>
        <p:cNvGrpSpPr/>
        <p:nvPr/>
      </p:nvGrpSpPr>
      <p:grpSpPr>
        <a:xfrm>
          <a:off x="0" y="0"/>
          <a:ext cx="0" cy="0"/>
          <a:chOff x="0" y="0"/>
          <a:chExt cx="0" cy="0"/>
        </a:xfrm>
      </p:grpSpPr>
      <p:sp>
        <p:nvSpPr>
          <p:cNvPr id="212" name="Google Shape;212;p25"/>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213" name="Google Shape;213;p25"/>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4" name="Google Shape;214;p25"/>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215" name="Google Shape;215;p25"/>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6" name="Google Shape;216;p25"/>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217" name="Google Shape;217;p25"/>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18" name="Google Shape;218;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220" name="Google Shape;220;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
    <p:spTree>
      <p:nvGrpSpPr>
        <p:cNvPr id="221" name="Shape 221"/>
        <p:cNvGrpSpPr/>
        <p:nvPr/>
      </p:nvGrpSpPr>
      <p:grpSpPr>
        <a:xfrm>
          <a:off x="0" y="0"/>
          <a:ext cx="0" cy="0"/>
          <a:chOff x="0" y="0"/>
          <a:chExt cx="0" cy="0"/>
        </a:xfrm>
      </p:grpSpPr>
      <p:sp>
        <p:nvSpPr>
          <p:cNvPr id="222" name="Google Shape;222;p26"/>
          <p:cNvSpPr txBox="1"/>
          <p:nvPr>
            <p:ph type="title"/>
          </p:nvPr>
        </p:nvSpPr>
        <p:spPr>
          <a:xfrm>
            <a:off x="803750" y="2025800"/>
            <a:ext cx="4087500" cy="673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3" name="Google Shape;223;p26"/>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24" name="Google Shape;224;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5" name="Google Shape;225;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226" name="Google Shape;226;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2">
    <p:spTree>
      <p:nvGrpSpPr>
        <p:cNvPr id="227" name="Shape 227"/>
        <p:cNvGrpSpPr/>
        <p:nvPr/>
      </p:nvGrpSpPr>
      <p:grpSpPr>
        <a:xfrm>
          <a:off x="0" y="0"/>
          <a:ext cx="0" cy="0"/>
          <a:chOff x="0" y="0"/>
          <a:chExt cx="0" cy="0"/>
        </a:xfrm>
      </p:grpSpPr>
      <p:sp>
        <p:nvSpPr>
          <p:cNvPr id="228" name="Google Shape;228;p27"/>
          <p:cNvSpPr txBox="1"/>
          <p:nvPr>
            <p:ph type="title"/>
          </p:nvPr>
        </p:nvSpPr>
        <p:spPr>
          <a:xfrm>
            <a:off x="4490150" y="2047725"/>
            <a:ext cx="3364200" cy="628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229" name="Google Shape;229;p27"/>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230" name="Google Shape;230;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1" name="Google Shape;231;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232" name="Google Shape;232;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8">
    <p:spTree>
      <p:nvGrpSpPr>
        <p:cNvPr id="233" name="Shape 233"/>
        <p:cNvGrpSpPr/>
        <p:nvPr/>
      </p:nvGrpSpPr>
      <p:grpSpPr>
        <a:xfrm>
          <a:off x="0" y="0"/>
          <a:ext cx="0" cy="0"/>
          <a:chOff x="0" y="0"/>
          <a:chExt cx="0" cy="0"/>
        </a:xfrm>
      </p:grpSpPr>
      <p:sp>
        <p:nvSpPr>
          <p:cNvPr id="234" name="Google Shape;234;p28"/>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235" name="Google Shape;235;p28"/>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6" name="Google Shape;236;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7" name="Google Shape;237;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8" name="Google Shape;238;p28"/>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239" name="Google Shape;239;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spTree>
      <p:nvGrpSpPr>
        <p:cNvPr id="240" name="Shape 240"/>
        <p:cNvGrpSpPr/>
        <p:nvPr/>
      </p:nvGrpSpPr>
      <p:grpSpPr>
        <a:xfrm>
          <a:off x="0" y="0"/>
          <a:ext cx="0" cy="0"/>
          <a:chOff x="0" y="0"/>
          <a:chExt cx="0" cy="0"/>
        </a:xfrm>
      </p:grpSpPr>
      <p:sp>
        <p:nvSpPr>
          <p:cNvPr id="241" name="Google Shape;241;p29"/>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2" name="Google Shape;242;p29"/>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3" name="Google Shape;243;p29"/>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4" name="Google Shape;244;p29"/>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5" name="Google Shape;245;p29"/>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46" name="Google Shape;246;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7" name="Google Shape;247;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248" name="Google Shape;248;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249" name="Shape 249"/>
        <p:cNvGrpSpPr/>
        <p:nvPr/>
      </p:nvGrpSpPr>
      <p:grpSpPr>
        <a:xfrm>
          <a:off x="0" y="0"/>
          <a:ext cx="0" cy="0"/>
          <a:chOff x="0" y="0"/>
          <a:chExt cx="0" cy="0"/>
        </a:xfrm>
      </p:grpSpPr>
      <p:sp>
        <p:nvSpPr>
          <p:cNvPr id="250" name="Google Shape;250;p30"/>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251" name="Google Shape;251;p30"/>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2" name="Google Shape;252;p30"/>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2"/>
                </a:solidFill>
                <a:latin typeface="Montserrat"/>
                <a:ea typeface="Montserrat"/>
                <a:cs typeface="Montserrat"/>
                <a:sym typeface="Montserrat"/>
              </a:rPr>
              <a:t>CREDITS</a:t>
            </a:r>
            <a:r>
              <a:rPr lang="en" sz="1000">
                <a:solidFill>
                  <a:schemeClr val="dk2"/>
                </a:solidFill>
                <a:latin typeface="Montserrat"/>
                <a:ea typeface="Montserrat"/>
                <a:cs typeface="Montserrat"/>
                <a:sym typeface="Montserrat"/>
              </a:rPr>
              <a:t>: This presentation template was created by </a:t>
            </a:r>
            <a:r>
              <a:rPr b="1" lang="en" sz="10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000">
                <a:solidFill>
                  <a:schemeClr val="dk2"/>
                </a:solidFill>
                <a:latin typeface="Montserrat"/>
                <a:ea typeface="Montserrat"/>
                <a:cs typeface="Montserrat"/>
                <a:sym typeface="Montserrat"/>
              </a:rPr>
              <a:t>, including icons by </a:t>
            </a:r>
            <a:r>
              <a:rPr b="1" lang="en" sz="10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000">
                <a:solidFill>
                  <a:schemeClr val="dk2"/>
                </a:solidFill>
                <a:latin typeface="Montserrat"/>
                <a:ea typeface="Montserrat"/>
                <a:cs typeface="Montserrat"/>
                <a:sym typeface="Montserrat"/>
              </a:rPr>
              <a:t>,and infographics &amp; images by </a:t>
            </a:r>
            <a:r>
              <a:rPr b="1" lang="en" sz="10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000">
              <a:solidFill>
                <a:schemeClr val="dk2"/>
              </a:solidFill>
              <a:latin typeface="Montserrat"/>
              <a:ea typeface="Montserrat"/>
              <a:cs typeface="Montserrat"/>
              <a:sym typeface="Montserrat"/>
            </a:endParaRPr>
          </a:p>
        </p:txBody>
      </p:sp>
      <p:cxnSp>
        <p:nvCxnSpPr>
          <p:cNvPr id="253" name="Google Shape;253;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4" name="Google Shape;254;p30"/>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5" name="Google Shape;255;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6" name="Google Shape;256;p30"/>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257" name="Google Shape;257;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8" name="Google Shape;28;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9" name="Google Shape;29;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 name="Google Shape;30;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1" name="Google Shape;31;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258" name="Shape 258"/>
        <p:cNvGrpSpPr/>
        <p:nvPr/>
      </p:nvGrpSpPr>
      <p:grpSpPr>
        <a:xfrm>
          <a:off x="0" y="0"/>
          <a:ext cx="0" cy="0"/>
          <a:chOff x="0" y="0"/>
          <a:chExt cx="0" cy="0"/>
        </a:xfrm>
      </p:grpSpPr>
      <p:cxnSp>
        <p:nvCxnSpPr>
          <p:cNvPr id="259" name="Google Shape;25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0" name="Google Shape;260;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261" name="Google Shape;26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262" name="Shape 262"/>
        <p:cNvGrpSpPr/>
        <p:nvPr/>
      </p:nvGrpSpPr>
      <p:grpSpPr>
        <a:xfrm>
          <a:off x="0" y="0"/>
          <a:ext cx="0" cy="0"/>
          <a:chOff x="0" y="0"/>
          <a:chExt cx="0" cy="0"/>
        </a:xfrm>
      </p:grpSpPr>
      <p:cxnSp>
        <p:nvCxnSpPr>
          <p:cNvPr id="263" name="Google Shape;263;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4" name="Google Shape;264;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5" name="Google Shape;265;p32"/>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66" name="Google Shape;266;p32"/>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267" name="Google Shape;267;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268" name="Shape 268"/>
        <p:cNvGrpSpPr/>
        <p:nvPr/>
      </p:nvGrpSpPr>
      <p:grpSpPr>
        <a:xfrm>
          <a:off x="0" y="0"/>
          <a:ext cx="0" cy="0"/>
          <a:chOff x="0" y="0"/>
          <a:chExt cx="0" cy="0"/>
        </a:xfrm>
      </p:grpSpPr>
      <p:cxnSp>
        <p:nvCxnSpPr>
          <p:cNvPr id="269" name="Google Shape;269;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0" name="Google Shape;270;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1" name="Google Shape;271;p33"/>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272" name="Google Shape;272;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4" name="Shape 27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4" name="Google Shape;34;p5"/>
          <p:cNvSpPr txBox="1"/>
          <p:nvPr>
            <p:ph idx="1" type="subTitle"/>
          </p:nvPr>
        </p:nvSpPr>
        <p:spPr>
          <a:xfrm>
            <a:off x="5038975" y="2649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5" name="Google Shape;35;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 name="Google Shape;36;p5"/>
          <p:cNvSpPr txBox="1"/>
          <p:nvPr>
            <p:ph idx="3" type="subTitle"/>
          </p:nvPr>
        </p:nvSpPr>
        <p:spPr>
          <a:xfrm>
            <a:off x="1693175" y="2649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7" name="Google Shape;37;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 name="Google Shape;38;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 name="Google Shape;39;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 name="Google Shape;40;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1" name="Google Shape;41;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4" name="Google Shape;44;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 name="Google Shape;45;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46" name="Google Shape;46;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txBox="1"/>
          <p:nvPr>
            <p:ph idx="1" type="subTitle"/>
          </p:nvPr>
        </p:nvSpPr>
        <p:spPr>
          <a:xfrm>
            <a:off x="2360375" y="1433050"/>
            <a:ext cx="17253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9" name="Google Shape;49;p7"/>
          <p:cNvSpPr txBox="1"/>
          <p:nvPr>
            <p:ph idx="2" type="subTitle"/>
          </p:nvPr>
        </p:nvSpPr>
        <p:spPr>
          <a:xfrm>
            <a:off x="2247500" y="1790050"/>
            <a:ext cx="5160300" cy="24021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0" name="Google Shape;50;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1" name="Google Shape;51;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53" name="Google Shape;53;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4" name="Shape 54"/>
        <p:cNvGrpSpPr/>
        <p:nvPr/>
      </p:nvGrpSpPr>
      <p:grpSpPr>
        <a:xfrm>
          <a:off x="0" y="0"/>
          <a:ext cx="0" cy="0"/>
          <a:chOff x="0" y="0"/>
          <a:chExt cx="0" cy="0"/>
        </a:xfrm>
      </p:grpSpPr>
      <p:sp>
        <p:nvSpPr>
          <p:cNvPr id="55" name="Google Shape;55;p8"/>
          <p:cNvSpPr txBox="1"/>
          <p:nvPr>
            <p:ph type="title"/>
          </p:nvPr>
        </p:nvSpPr>
        <p:spPr>
          <a:xfrm>
            <a:off x="1122500" y="1225400"/>
            <a:ext cx="6899100" cy="269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6" name="Google Shape;56;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7" name="Google Shape;57;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9" name="Google Shape;59;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60" name="Google Shape;60;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63" name="Google Shape;63;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64" name="Google Shape;64;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5" name="Google Shape;65;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6" name="Google Shape;66;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67" name="Google Shape;67;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10"/>
          <p:cNvSpPr txBox="1"/>
          <p:nvPr>
            <p:ph idx="1" type="body"/>
          </p:nvPr>
        </p:nvSpPr>
        <p:spPr>
          <a:xfrm>
            <a:off x="713225" y="539500"/>
            <a:ext cx="3557100" cy="977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70" name="Google Shape;70;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1" name="Google Shape;71;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2" name="Google Shape;72;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73" name="Google Shape;73;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Vidaloka"/>
                <a:ea typeface="Vidaloka"/>
                <a:cs typeface="Vidaloka"/>
                <a:sym typeface="Vidaloka"/>
              </a:defRPr>
            </a:lvl1pPr>
            <a:lvl2pPr lvl="1">
              <a:buNone/>
              <a:defRPr>
                <a:latin typeface="Vidaloka"/>
                <a:ea typeface="Vidaloka"/>
                <a:cs typeface="Vidaloka"/>
                <a:sym typeface="Vidaloka"/>
              </a:defRPr>
            </a:lvl2pPr>
            <a:lvl3pPr lvl="2">
              <a:buNone/>
              <a:defRPr>
                <a:latin typeface="Vidaloka"/>
                <a:ea typeface="Vidaloka"/>
                <a:cs typeface="Vidaloka"/>
                <a:sym typeface="Vidaloka"/>
              </a:defRPr>
            </a:lvl3pPr>
            <a:lvl4pPr lvl="3">
              <a:buNone/>
              <a:defRPr>
                <a:latin typeface="Vidaloka"/>
                <a:ea typeface="Vidaloka"/>
                <a:cs typeface="Vidaloka"/>
                <a:sym typeface="Vidaloka"/>
              </a:defRPr>
            </a:lvl4pPr>
            <a:lvl5pPr lvl="4">
              <a:buNone/>
              <a:defRPr>
                <a:latin typeface="Vidaloka"/>
                <a:ea typeface="Vidaloka"/>
                <a:cs typeface="Vidaloka"/>
                <a:sym typeface="Vidaloka"/>
              </a:defRPr>
            </a:lvl5pPr>
            <a:lvl6pPr lvl="5">
              <a:buNone/>
              <a:defRPr>
                <a:latin typeface="Vidaloka"/>
                <a:ea typeface="Vidaloka"/>
                <a:cs typeface="Vidaloka"/>
                <a:sym typeface="Vidaloka"/>
              </a:defRPr>
            </a:lvl6pPr>
            <a:lvl7pPr lvl="6">
              <a:buNone/>
              <a:defRPr>
                <a:latin typeface="Vidaloka"/>
                <a:ea typeface="Vidaloka"/>
                <a:cs typeface="Vidaloka"/>
                <a:sym typeface="Vidaloka"/>
              </a:defRPr>
            </a:lvl7pPr>
            <a:lvl8pPr lvl="7">
              <a:buNone/>
              <a:defRPr>
                <a:latin typeface="Vidaloka"/>
                <a:ea typeface="Vidaloka"/>
                <a:cs typeface="Vidaloka"/>
                <a:sym typeface="Vidaloka"/>
              </a:defRPr>
            </a:lvl8pPr>
            <a:lvl9pPr lvl="8">
              <a:buNone/>
              <a:defRPr>
                <a:latin typeface="Vidaloka"/>
                <a:ea typeface="Vidaloka"/>
                <a:cs typeface="Vidaloka"/>
                <a:sym typeface="Vidalok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Montserrat"/>
                <a:ea typeface="Montserrat"/>
                <a:cs typeface="Montserrat"/>
                <a:sym typeface="Montserrat"/>
              </a:defRPr>
            </a:lvl1pPr>
            <a:lvl2pPr lvl="1" algn="r">
              <a:buNone/>
              <a:defRPr sz="1300">
                <a:solidFill>
                  <a:schemeClr val="dk2"/>
                </a:solidFill>
                <a:latin typeface="Montserrat"/>
                <a:ea typeface="Montserrat"/>
                <a:cs typeface="Montserrat"/>
                <a:sym typeface="Montserrat"/>
              </a:defRPr>
            </a:lvl2pPr>
            <a:lvl3pPr lvl="2" algn="r">
              <a:buNone/>
              <a:defRPr sz="1300">
                <a:solidFill>
                  <a:schemeClr val="dk2"/>
                </a:solidFill>
                <a:latin typeface="Montserrat"/>
                <a:ea typeface="Montserrat"/>
                <a:cs typeface="Montserrat"/>
                <a:sym typeface="Montserrat"/>
              </a:defRPr>
            </a:lvl3pPr>
            <a:lvl4pPr lvl="3" algn="r">
              <a:buNone/>
              <a:defRPr sz="1300">
                <a:solidFill>
                  <a:schemeClr val="dk2"/>
                </a:solidFill>
                <a:latin typeface="Montserrat"/>
                <a:ea typeface="Montserrat"/>
                <a:cs typeface="Montserrat"/>
                <a:sym typeface="Montserrat"/>
              </a:defRPr>
            </a:lvl4pPr>
            <a:lvl5pPr lvl="4" algn="r">
              <a:buNone/>
              <a:defRPr sz="1300">
                <a:solidFill>
                  <a:schemeClr val="dk2"/>
                </a:solidFill>
                <a:latin typeface="Montserrat"/>
                <a:ea typeface="Montserrat"/>
                <a:cs typeface="Montserrat"/>
                <a:sym typeface="Montserrat"/>
              </a:defRPr>
            </a:lvl5pPr>
            <a:lvl6pPr lvl="5" algn="r">
              <a:buNone/>
              <a:defRPr sz="1300">
                <a:solidFill>
                  <a:schemeClr val="dk2"/>
                </a:solidFill>
                <a:latin typeface="Montserrat"/>
                <a:ea typeface="Montserrat"/>
                <a:cs typeface="Montserrat"/>
                <a:sym typeface="Montserrat"/>
              </a:defRPr>
            </a:lvl6pPr>
            <a:lvl7pPr lvl="6" algn="r">
              <a:buNone/>
              <a:defRPr sz="1300">
                <a:solidFill>
                  <a:schemeClr val="dk2"/>
                </a:solidFill>
                <a:latin typeface="Montserrat"/>
                <a:ea typeface="Montserrat"/>
                <a:cs typeface="Montserrat"/>
                <a:sym typeface="Montserrat"/>
              </a:defRPr>
            </a:lvl7pPr>
            <a:lvl8pPr lvl="7" algn="r">
              <a:buNone/>
              <a:defRPr sz="1300">
                <a:solidFill>
                  <a:schemeClr val="dk2"/>
                </a:solidFill>
                <a:latin typeface="Montserrat"/>
                <a:ea typeface="Montserrat"/>
                <a:cs typeface="Montserrat"/>
                <a:sym typeface="Montserrat"/>
              </a:defRPr>
            </a:lvl8pPr>
            <a:lvl9pPr lvl="8" algn="r">
              <a:buNone/>
              <a:defRPr sz="13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image" Target="../media/image16.png"/><Relationship Id="rId8"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hyperlink" Target="https://wordsketch.ling.sinica.edu.tw/cws/" TargetMode="External"/><Relationship Id="rId4" Type="http://schemas.openxmlformats.org/officeDocument/2006/relationships/hyperlink" Target="https://wordsketch.ling.sinica.edu.tw/cws/" TargetMode="External"/><Relationship Id="rId5" Type="http://schemas.openxmlformats.org/officeDocument/2006/relationships/hyperlink" Target="https://doi.org/10.1007/978-3-030-38189-9_17" TargetMode="External"/><Relationship Id="rId6" Type="http://schemas.openxmlformats.org/officeDocument/2006/relationships/hyperlink" Target="https://doi.org/10.1007/978-3-030-38189-9_17"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6"/>
          <p:cNvSpPr txBox="1"/>
          <p:nvPr>
            <p:ph type="ctrTitle"/>
          </p:nvPr>
        </p:nvSpPr>
        <p:spPr>
          <a:xfrm>
            <a:off x="473250" y="1701663"/>
            <a:ext cx="8197500" cy="129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Construction in Word Vectors: </a:t>
            </a:r>
            <a:endParaRPr sz="4000"/>
          </a:p>
          <a:p>
            <a:pPr indent="0" lvl="0" marL="0" rtl="0" algn="ctr">
              <a:spcBef>
                <a:spcPts val="0"/>
              </a:spcBef>
              <a:spcAft>
                <a:spcPts val="0"/>
              </a:spcAft>
              <a:buNone/>
            </a:pPr>
            <a:r>
              <a:rPr i="1" lang="en" sz="3600"/>
              <a:t>jia X zhen </a:t>
            </a:r>
            <a:r>
              <a:rPr i="1" lang="en" sz="3600"/>
              <a:t>Y</a:t>
            </a:r>
            <a:r>
              <a:rPr lang="en" sz="3600"/>
              <a:t> as example</a:t>
            </a:r>
            <a:endParaRPr sz="3600"/>
          </a:p>
        </p:txBody>
      </p:sp>
      <p:sp>
        <p:nvSpPr>
          <p:cNvPr id="280" name="Google Shape;280;p36"/>
          <p:cNvSpPr txBox="1"/>
          <p:nvPr>
            <p:ph idx="1" type="subTitle"/>
          </p:nvPr>
        </p:nvSpPr>
        <p:spPr>
          <a:xfrm>
            <a:off x="1039950" y="2999938"/>
            <a:ext cx="70641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Tan, Lian-Hui</a:t>
            </a:r>
            <a:endParaRPr/>
          </a:p>
        </p:txBody>
      </p:sp>
      <p:sp>
        <p:nvSpPr>
          <p:cNvPr id="281" name="Google Shape;281;p36"/>
          <p:cNvSpPr txBox="1"/>
          <p:nvPr/>
        </p:nvSpPr>
        <p:spPr>
          <a:xfrm>
            <a:off x="5275950" y="4448100"/>
            <a:ext cx="240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Vidaloka"/>
                <a:ea typeface="Vidaloka"/>
                <a:cs typeface="Vidaloka"/>
                <a:sym typeface="Vidaloka"/>
              </a:rPr>
              <a:t>https://shorturl.gg/Pgali0m</a:t>
            </a:r>
            <a:endParaRPr>
              <a:latin typeface="Vidaloka"/>
              <a:ea typeface="Vidaloka"/>
              <a:cs typeface="Vidaloka"/>
              <a:sym typeface="Vidalok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grpSp>
        <p:nvGrpSpPr>
          <p:cNvPr id="355" name="Google Shape;355;p45"/>
          <p:cNvGrpSpPr/>
          <p:nvPr/>
        </p:nvGrpSpPr>
        <p:grpSpPr>
          <a:xfrm>
            <a:off x="1259425" y="342942"/>
            <a:ext cx="6625174" cy="4457617"/>
            <a:chOff x="1768050" y="385563"/>
            <a:chExt cx="5607901" cy="3773165"/>
          </a:xfrm>
        </p:grpSpPr>
        <p:sp>
          <p:nvSpPr>
            <p:cNvPr id="356" name="Google Shape;356;p45"/>
            <p:cNvSpPr txBox="1"/>
            <p:nvPr/>
          </p:nvSpPr>
          <p:spPr>
            <a:xfrm>
              <a:off x="1768050" y="385563"/>
              <a:ext cx="5607900" cy="57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Vidaloka"/>
                  <a:ea typeface="Vidaloka"/>
                  <a:cs typeface="Vidaloka"/>
                  <a:sym typeface="Vidaloka"/>
                </a:rPr>
                <a:t>Figure 3</a:t>
              </a:r>
              <a:endParaRPr b="1" sz="1600">
                <a:latin typeface="Vidaloka"/>
                <a:ea typeface="Vidaloka"/>
                <a:cs typeface="Vidaloka"/>
                <a:sym typeface="Vidaloka"/>
              </a:endParaRPr>
            </a:p>
            <a:p>
              <a:pPr indent="0" lvl="0" marL="0" rtl="0" algn="l">
                <a:spcBef>
                  <a:spcPts val="0"/>
                </a:spcBef>
                <a:spcAft>
                  <a:spcPts val="0"/>
                </a:spcAft>
                <a:buNone/>
              </a:pPr>
              <a:r>
                <a:rPr b="1" i="1" lang="en" sz="1600">
                  <a:latin typeface="Vidaloka"/>
                  <a:ea typeface="Vidaloka"/>
                  <a:cs typeface="Vidaloka"/>
                  <a:sym typeface="Vidaloka"/>
                </a:rPr>
                <a:t>C</a:t>
              </a:r>
              <a:r>
                <a:rPr b="1" i="1" lang="en" sz="1600">
                  <a:latin typeface="Vidaloka"/>
                  <a:ea typeface="Vidaloka"/>
                  <a:cs typeface="Vidaloka"/>
                  <a:sym typeface="Vidaloka"/>
                </a:rPr>
                <a:t>ode structure</a:t>
              </a:r>
              <a:endParaRPr b="1" i="1" sz="1600">
                <a:latin typeface="Vidaloka"/>
                <a:ea typeface="Vidaloka"/>
                <a:cs typeface="Vidaloka"/>
                <a:sym typeface="Vidaloka"/>
              </a:endParaRPr>
            </a:p>
          </p:txBody>
        </p:sp>
        <p:pic>
          <p:nvPicPr>
            <p:cNvPr id="357" name="Google Shape;357;p45"/>
            <p:cNvPicPr preferRelativeResize="0"/>
            <p:nvPr/>
          </p:nvPicPr>
          <p:blipFill>
            <a:blip r:embed="rId3">
              <a:alphaModFix/>
            </a:blip>
            <a:stretch>
              <a:fillRect/>
            </a:stretch>
          </p:blipFill>
          <p:spPr>
            <a:xfrm>
              <a:off x="1768050" y="1001745"/>
              <a:ext cx="5607901" cy="3156983"/>
            </a:xfrm>
            <a:prstGeom prst="rect">
              <a:avLst/>
            </a:prstGeom>
            <a:noFill/>
            <a:ln>
              <a:noFill/>
            </a:ln>
          </p:spPr>
        </p:pic>
      </p:grpSp>
      <p:sp>
        <p:nvSpPr>
          <p:cNvPr id="358" name="Google Shape;358;p45"/>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grpSp>
        <p:nvGrpSpPr>
          <p:cNvPr id="363" name="Google Shape;363;p46"/>
          <p:cNvGrpSpPr/>
          <p:nvPr/>
        </p:nvGrpSpPr>
        <p:grpSpPr>
          <a:xfrm>
            <a:off x="980350" y="579775"/>
            <a:ext cx="7183292" cy="3983938"/>
            <a:chOff x="980350" y="579775"/>
            <a:chExt cx="7183292" cy="3983938"/>
          </a:xfrm>
        </p:grpSpPr>
        <p:sp>
          <p:nvSpPr>
            <p:cNvPr id="364" name="Google Shape;364;p46"/>
            <p:cNvSpPr txBox="1"/>
            <p:nvPr/>
          </p:nvSpPr>
          <p:spPr>
            <a:xfrm>
              <a:off x="980350" y="579788"/>
              <a:ext cx="2163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Vidaloka"/>
                  <a:ea typeface="Vidaloka"/>
                  <a:cs typeface="Vidaloka"/>
                  <a:sym typeface="Vidaloka"/>
                </a:rPr>
                <a:t>Figure 4</a:t>
              </a:r>
              <a:endParaRPr b="1" sz="1600">
                <a:latin typeface="Vidaloka"/>
                <a:ea typeface="Vidaloka"/>
                <a:cs typeface="Vidaloka"/>
                <a:sym typeface="Vidaloka"/>
              </a:endParaRPr>
            </a:p>
            <a:p>
              <a:pPr indent="0" lvl="0" marL="0" rtl="0" algn="l">
                <a:spcBef>
                  <a:spcPts val="0"/>
                </a:spcBef>
                <a:spcAft>
                  <a:spcPts val="0"/>
                </a:spcAft>
                <a:buNone/>
              </a:pPr>
              <a:r>
                <a:rPr b="1" i="1" lang="en" sz="1600">
                  <a:latin typeface="Vidaloka"/>
                  <a:ea typeface="Vidaloka"/>
                  <a:cs typeface="Vidaloka"/>
                  <a:sym typeface="Vidaloka"/>
                </a:rPr>
                <a:t>NetworkX process</a:t>
              </a:r>
              <a:endParaRPr b="1" i="1" sz="1600">
                <a:latin typeface="Vidaloka"/>
                <a:ea typeface="Vidaloka"/>
                <a:cs typeface="Vidaloka"/>
                <a:sym typeface="Vidaloka"/>
              </a:endParaRPr>
            </a:p>
          </p:txBody>
        </p:sp>
        <p:sp>
          <p:nvSpPr>
            <p:cNvPr id="365" name="Google Shape;365;p46"/>
            <p:cNvSpPr txBox="1"/>
            <p:nvPr/>
          </p:nvSpPr>
          <p:spPr>
            <a:xfrm>
              <a:off x="3554500" y="579775"/>
              <a:ext cx="3277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Vidaloka"/>
                  <a:ea typeface="Vidaloka"/>
                  <a:cs typeface="Vidaloka"/>
                  <a:sym typeface="Vidaloka"/>
                </a:rPr>
                <a:t>Figure 5</a:t>
              </a:r>
              <a:endParaRPr b="1" sz="1600">
                <a:latin typeface="Vidaloka"/>
                <a:ea typeface="Vidaloka"/>
                <a:cs typeface="Vidaloka"/>
                <a:sym typeface="Vidaloka"/>
              </a:endParaRPr>
            </a:p>
            <a:p>
              <a:pPr indent="0" lvl="0" marL="0" rtl="0" algn="l">
                <a:spcBef>
                  <a:spcPts val="0"/>
                </a:spcBef>
                <a:spcAft>
                  <a:spcPts val="0"/>
                </a:spcAft>
                <a:buNone/>
              </a:pPr>
              <a:r>
                <a:rPr b="1" i="1" lang="en" sz="1600">
                  <a:latin typeface="Vidaloka"/>
                  <a:ea typeface="Vidaloka"/>
                  <a:cs typeface="Vidaloka"/>
                  <a:sym typeface="Vidaloka"/>
                </a:rPr>
                <a:t>fastText</a:t>
              </a:r>
              <a:r>
                <a:rPr b="1" i="1" lang="en" sz="1600">
                  <a:latin typeface="Vidaloka"/>
                  <a:ea typeface="Vidaloka"/>
                  <a:cs typeface="Vidaloka"/>
                  <a:sym typeface="Vidaloka"/>
                </a:rPr>
                <a:t> process</a:t>
              </a:r>
              <a:endParaRPr b="1" i="1" sz="1600">
                <a:latin typeface="Vidaloka"/>
                <a:ea typeface="Vidaloka"/>
                <a:cs typeface="Vidaloka"/>
                <a:sym typeface="Vidaloka"/>
              </a:endParaRPr>
            </a:p>
          </p:txBody>
        </p:sp>
        <p:pic>
          <p:nvPicPr>
            <p:cNvPr id="366" name="Google Shape;366;p46"/>
            <p:cNvPicPr preferRelativeResize="0"/>
            <p:nvPr/>
          </p:nvPicPr>
          <p:blipFill>
            <a:blip r:embed="rId3">
              <a:alphaModFix/>
            </a:blip>
            <a:stretch>
              <a:fillRect/>
            </a:stretch>
          </p:blipFill>
          <p:spPr>
            <a:xfrm>
              <a:off x="980350" y="1256888"/>
              <a:ext cx="2039842" cy="3306825"/>
            </a:xfrm>
            <a:prstGeom prst="rect">
              <a:avLst/>
            </a:prstGeom>
            <a:noFill/>
            <a:ln>
              <a:noFill/>
            </a:ln>
          </p:spPr>
        </p:pic>
        <p:pic>
          <p:nvPicPr>
            <p:cNvPr id="367" name="Google Shape;367;p46"/>
            <p:cNvPicPr preferRelativeResize="0"/>
            <p:nvPr/>
          </p:nvPicPr>
          <p:blipFill>
            <a:blip r:embed="rId4">
              <a:alphaModFix/>
            </a:blip>
            <a:stretch>
              <a:fillRect/>
            </a:stretch>
          </p:blipFill>
          <p:spPr>
            <a:xfrm>
              <a:off x="3554500" y="1256888"/>
              <a:ext cx="4609142" cy="3306825"/>
            </a:xfrm>
            <a:prstGeom prst="rect">
              <a:avLst/>
            </a:prstGeom>
            <a:noFill/>
            <a:ln>
              <a:noFill/>
            </a:ln>
          </p:spPr>
        </p:pic>
      </p:grpSp>
      <p:sp>
        <p:nvSpPr>
          <p:cNvPr id="368" name="Google Shape;368;p46"/>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7"/>
          <p:cNvSpPr txBox="1"/>
          <p:nvPr>
            <p:ph type="title"/>
          </p:nvPr>
        </p:nvSpPr>
        <p:spPr>
          <a:xfrm>
            <a:off x="2714550" y="2543963"/>
            <a:ext cx="37149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374" name="Google Shape;374;p47"/>
          <p:cNvSpPr txBox="1"/>
          <p:nvPr>
            <p:ph idx="2" type="title"/>
          </p:nvPr>
        </p:nvSpPr>
        <p:spPr>
          <a:xfrm>
            <a:off x="3746550" y="1478925"/>
            <a:ext cx="1650900" cy="97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75" name="Google Shape;375;p47"/>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8"/>
          <p:cNvSpPr txBox="1"/>
          <p:nvPr>
            <p:ph type="title"/>
          </p:nvPr>
        </p:nvSpPr>
        <p:spPr>
          <a:xfrm>
            <a:off x="914400" y="509325"/>
            <a:ext cx="728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NetworkX</a:t>
            </a:r>
            <a:r>
              <a:rPr lang="en"/>
              <a:t> </a:t>
            </a:r>
            <a:endParaRPr/>
          </a:p>
        </p:txBody>
      </p:sp>
      <p:grpSp>
        <p:nvGrpSpPr>
          <p:cNvPr id="381" name="Google Shape;381;p48"/>
          <p:cNvGrpSpPr/>
          <p:nvPr/>
        </p:nvGrpSpPr>
        <p:grpSpPr>
          <a:xfrm>
            <a:off x="326550" y="1178475"/>
            <a:ext cx="8490903" cy="3109825"/>
            <a:chOff x="326550" y="1265950"/>
            <a:chExt cx="8490903" cy="3109825"/>
          </a:xfrm>
        </p:grpSpPr>
        <p:grpSp>
          <p:nvGrpSpPr>
            <p:cNvPr id="382" name="Google Shape;382;p48"/>
            <p:cNvGrpSpPr/>
            <p:nvPr/>
          </p:nvGrpSpPr>
          <p:grpSpPr>
            <a:xfrm>
              <a:off x="326550" y="1265950"/>
              <a:ext cx="8490903" cy="3104451"/>
              <a:chOff x="524500" y="1426700"/>
              <a:chExt cx="8490903" cy="3104451"/>
            </a:xfrm>
          </p:grpSpPr>
          <p:sp>
            <p:nvSpPr>
              <p:cNvPr id="383" name="Google Shape;383;p48"/>
              <p:cNvSpPr txBox="1"/>
              <p:nvPr/>
            </p:nvSpPr>
            <p:spPr>
              <a:xfrm>
                <a:off x="524503" y="1426700"/>
                <a:ext cx="84909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Vidaloka"/>
                    <a:ea typeface="Vidaloka"/>
                    <a:cs typeface="Vidaloka"/>
                    <a:sym typeface="Vidaloka"/>
                  </a:rPr>
                  <a:t>Figure 6</a:t>
                </a:r>
                <a:endParaRPr b="1" sz="1600">
                  <a:latin typeface="Vidaloka"/>
                  <a:ea typeface="Vidaloka"/>
                  <a:cs typeface="Vidaloka"/>
                  <a:sym typeface="Vidaloka"/>
                </a:endParaRPr>
              </a:p>
              <a:p>
                <a:pPr indent="0" lvl="0" marL="0" rtl="0" algn="l">
                  <a:spcBef>
                    <a:spcPts val="0"/>
                  </a:spcBef>
                  <a:spcAft>
                    <a:spcPts val="0"/>
                  </a:spcAft>
                  <a:buNone/>
                </a:pPr>
                <a:r>
                  <a:rPr b="1" i="1" lang="en" sz="1600">
                    <a:latin typeface="Vidaloka"/>
                    <a:ea typeface="Vidaloka"/>
                    <a:cs typeface="Vidaloka"/>
                    <a:sym typeface="Vidaloka"/>
                  </a:rPr>
                  <a:t>Networkx plot</a:t>
                </a:r>
                <a:endParaRPr b="1" i="1" sz="1600">
                  <a:latin typeface="Vidaloka"/>
                  <a:ea typeface="Vidaloka"/>
                  <a:cs typeface="Vidaloka"/>
                  <a:sym typeface="Vidaloka"/>
                </a:endParaRPr>
              </a:p>
            </p:txBody>
          </p:sp>
          <p:grpSp>
            <p:nvGrpSpPr>
              <p:cNvPr id="384" name="Google Shape;384;p48"/>
              <p:cNvGrpSpPr/>
              <p:nvPr/>
            </p:nvGrpSpPr>
            <p:grpSpPr>
              <a:xfrm>
                <a:off x="524500" y="2055850"/>
                <a:ext cx="8490902" cy="2475301"/>
                <a:chOff x="524500" y="2055850"/>
                <a:chExt cx="8490902" cy="2475301"/>
              </a:xfrm>
            </p:grpSpPr>
            <p:pic>
              <p:nvPicPr>
                <p:cNvPr id="385" name="Google Shape;385;p48"/>
                <p:cNvPicPr preferRelativeResize="0"/>
                <p:nvPr/>
              </p:nvPicPr>
              <p:blipFill>
                <a:blip r:embed="rId3">
                  <a:alphaModFix/>
                </a:blip>
                <a:stretch>
                  <a:fillRect/>
                </a:stretch>
              </p:blipFill>
              <p:spPr>
                <a:xfrm>
                  <a:off x="524500" y="2055850"/>
                  <a:ext cx="3796443" cy="2475301"/>
                </a:xfrm>
                <a:prstGeom prst="rect">
                  <a:avLst/>
                </a:prstGeom>
                <a:noFill/>
                <a:ln>
                  <a:noFill/>
                </a:ln>
              </p:spPr>
            </p:pic>
            <p:pic>
              <p:nvPicPr>
                <p:cNvPr id="386" name="Google Shape;386;p48"/>
                <p:cNvPicPr preferRelativeResize="0"/>
                <p:nvPr/>
              </p:nvPicPr>
              <p:blipFill rotWithShape="1">
                <a:blip r:embed="rId4">
                  <a:alphaModFix/>
                </a:blip>
                <a:srcRect b="8562" l="36479" r="7742" t="41686"/>
                <a:stretch/>
              </p:blipFill>
              <p:spPr>
                <a:xfrm>
                  <a:off x="4081775" y="2055850"/>
                  <a:ext cx="4933627" cy="2475301"/>
                </a:xfrm>
                <a:prstGeom prst="rect">
                  <a:avLst/>
                </a:prstGeom>
                <a:noFill/>
                <a:ln cap="flat" cmpd="sng" w="9525">
                  <a:solidFill>
                    <a:schemeClr val="dk1"/>
                  </a:solidFill>
                  <a:prstDash val="solid"/>
                  <a:round/>
                  <a:headEnd len="sm" w="sm" type="none"/>
                  <a:tailEnd len="sm" w="sm" type="none"/>
                </a:ln>
              </p:spPr>
            </p:pic>
          </p:grpSp>
        </p:grpSp>
        <p:sp>
          <p:nvSpPr>
            <p:cNvPr id="387" name="Google Shape;387;p48"/>
            <p:cNvSpPr/>
            <p:nvPr/>
          </p:nvSpPr>
          <p:spPr>
            <a:xfrm>
              <a:off x="837250" y="3150475"/>
              <a:ext cx="1082100" cy="530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8" name="Google Shape;388;p48"/>
            <p:cNvCxnSpPr/>
            <p:nvPr/>
          </p:nvCxnSpPr>
          <p:spPr>
            <a:xfrm flipH="1">
              <a:off x="1919275" y="1890725"/>
              <a:ext cx="1959300" cy="1260000"/>
            </a:xfrm>
            <a:prstGeom prst="straightConnector1">
              <a:avLst/>
            </a:prstGeom>
            <a:noFill/>
            <a:ln cap="flat" cmpd="sng" w="9525">
              <a:solidFill>
                <a:schemeClr val="dk1"/>
              </a:solidFill>
              <a:prstDash val="solid"/>
              <a:round/>
              <a:headEnd len="med" w="med" type="none"/>
              <a:tailEnd len="med" w="med" type="none"/>
            </a:ln>
          </p:spPr>
        </p:cxnSp>
        <p:cxnSp>
          <p:nvCxnSpPr>
            <p:cNvPr id="389" name="Google Shape;389;p48"/>
            <p:cNvCxnSpPr/>
            <p:nvPr/>
          </p:nvCxnSpPr>
          <p:spPr>
            <a:xfrm rot="10800000">
              <a:off x="1919575" y="3680675"/>
              <a:ext cx="1959000" cy="695100"/>
            </a:xfrm>
            <a:prstGeom prst="straightConnector1">
              <a:avLst/>
            </a:prstGeom>
            <a:noFill/>
            <a:ln cap="flat" cmpd="sng" w="9525">
              <a:solidFill>
                <a:schemeClr val="dk1"/>
              </a:solidFill>
              <a:prstDash val="solid"/>
              <a:round/>
              <a:headEnd len="med" w="med" type="none"/>
              <a:tailEnd len="med" w="med" type="none"/>
            </a:ln>
          </p:spPr>
        </p:cxnSp>
      </p:grpSp>
      <p:sp>
        <p:nvSpPr>
          <p:cNvPr id="390" name="Google Shape;390;p48"/>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9"/>
          <p:cNvSpPr txBox="1"/>
          <p:nvPr>
            <p:ph type="title"/>
          </p:nvPr>
        </p:nvSpPr>
        <p:spPr>
          <a:xfrm>
            <a:off x="617250" y="509100"/>
            <a:ext cx="7909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NetworkX</a:t>
            </a:r>
            <a:endParaRPr/>
          </a:p>
        </p:txBody>
      </p:sp>
      <p:sp>
        <p:nvSpPr>
          <p:cNvPr id="396" name="Google Shape;396;p49"/>
          <p:cNvSpPr txBox="1"/>
          <p:nvPr/>
        </p:nvSpPr>
        <p:spPr>
          <a:xfrm>
            <a:off x="617250" y="1234200"/>
            <a:ext cx="7909500" cy="297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latin typeface="Vidaloka"/>
                <a:ea typeface="Vidaloka"/>
                <a:cs typeface="Vidaloka"/>
                <a:sym typeface="Vidaloka"/>
              </a:rPr>
              <a:t>Interpretations:</a:t>
            </a:r>
            <a:endParaRPr sz="1600">
              <a:latin typeface="Vidaloka"/>
              <a:ea typeface="Vidaloka"/>
              <a:cs typeface="Vidaloka"/>
              <a:sym typeface="Vidaloka"/>
            </a:endParaRPr>
          </a:p>
          <a:p>
            <a:pPr indent="-330200" lvl="0" marL="457200" rtl="0" algn="l">
              <a:lnSpc>
                <a:spcPct val="115000"/>
              </a:lnSpc>
              <a:spcBef>
                <a:spcPts val="0"/>
              </a:spcBef>
              <a:spcAft>
                <a:spcPts val="0"/>
              </a:spcAft>
              <a:buSzPts val="1600"/>
              <a:buFont typeface="Vidaloka"/>
              <a:buChar char="●"/>
            </a:pPr>
            <a:r>
              <a:rPr lang="en" sz="1600">
                <a:latin typeface="Vidaloka"/>
                <a:ea typeface="Vidaloka"/>
                <a:cs typeface="Vidaloka"/>
                <a:sym typeface="Vidaloka"/>
              </a:rPr>
              <a:t>Multiple-to-one relationships occur in </a:t>
            </a:r>
            <a:r>
              <a:rPr i="1" lang="en" sz="1600">
                <a:latin typeface="Vidaloka"/>
                <a:ea typeface="Vidaloka"/>
                <a:cs typeface="Vidaloka"/>
                <a:sym typeface="Vidaloka"/>
              </a:rPr>
              <a:t>X-Y </a:t>
            </a:r>
            <a:r>
              <a:rPr lang="en" sz="1600">
                <a:latin typeface="Vidaloka"/>
                <a:ea typeface="Vidaloka"/>
                <a:cs typeface="Vidaloka"/>
                <a:sym typeface="Vidaloka"/>
              </a:rPr>
              <a:t>pairs, showing that more diversity in </a:t>
            </a:r>
            <a:r>
              <a:rPr i="1" lang="en" sz="1600">
                <a:latin typeface="Vidaloka"/>
                <a:ea typeface="Vidaloka"/>
                <a:cs typeface="Vidaloka"/>
                <a:sym typeface="Vidaloka"/>
              </a:rPr>
              <a:t>X</a:t>
            </a:r>
            <a:r>
              <a:rPr lang="en" sz="1600">
                <a:latin typeface="Vidaloka"/>
                <a:ea typeface="Vidaloka"/>
                <a:cs typeface="Vidaloka"/>
                <a:sym typeface="Vidaloka"/>
              </a:rPr>
              <a:t>. This is probably because </a:t>
            </a:r>
            <a:r>
              <a:rPr i="1" lang="en" sz="1600">
                <a:latin typeface="Vidaloka"/>
                <a:ea typeface="Vidaloka"/>
                <a:cs typeface="Vidaloka"/>
                <a:sym typeface="Vidaloka"/>
              </a:rPr>
              <a:t>Y</a:t>
            </a:r>
            <a:r>
              <a:rPr lang="en" sz="1600">
                <a:latin typeface="Vidaloka"/>
                <a:ea typeface="Vidaloka"/>
                <a:cs typeface="Vidaloka"/>
                <a:sym typeface="Vidaloka"/>
              </a:rPr>
              <a:t>s acknowledged the event, which, due to the nature of the corpus, are usually crimes on the news.</a:t>
            </a:r>
            <a:endParaRPr sz="1600">
              <a:latin typeface="Vidaloka"/>
              <a:ea typeface="Vidaloka"/>
              <a:cs typeface="Vidaloka"/>
              <a:sym typeface="Vidaloka"/>
            </a:endParaRPr>
          </a:p>
          <a:p>
            <a:pPr indent="-330200" lvl="0" marL="457200" rtl="0" algn="l">
              <a:lnSpc>
                <a:spcPct val="115000"/>
              </a:lnSpc>
              <a:spcBef>
                <a:spcPts val="0"/>
              </a:spcBef>
              <a:spcAft>
                <a:spcPts val="0"/>
              </a:spcAft>
              <a:buSzPts val="1600"/>
              <a:buFont typeface="Vidaloka"/>
              <a:buChar char="●"/>
            </a:pPr>
            <a:r>
              <a:rPr lang="en" sz="1600">
                <a:latin typeface="Vidaloka"/>
                <a:ea typeface="Vidaloka"/>
                <a:cs typeface="Vidaloka"/>
                <a:sym typeface="Vidaloka"/>
              </a:rPr>
              <a:t>Some node connections are islands: only one instance in the data.</a:t>
            </a:r>
            <a:endParaRPr sz="1600">
              <a:latin typeface="Vidaloka"/>
              <a:ea typeface="Vidaloka"/>
              <a:cs typeface="Vidaloka"/>
              <a:sym typeface="Vidaloka"/>
            </a:endParaRPr>
          </a:p>
          <a:p>
            <a:pPr indent="-330200" lvl="0" marL="457200" rtl="0" algn="l">
              <a:lnSpc>
                <a:spcPct val="115000"/>
              </a:lnSpc>
              <a:spcBef>
                <a:spcPts val="0"/>
              </a:spcBef>
              <a:spcAft>
                <a:spcPts val="0"/>
              </a:spcAft>
              <a:buSzPts val="1600"/>
              <a:buFont typeface="Vidaloka"/>
              <a:buChar char="●"/>
            </a:pPr>
            <a:r>
              <a:rPr lang="en" sz="1600">
                <a:latin typeface="Vidaloka"/>
                <a:ea typeface="Vidaloka"/>
                <a:cs typeface="Vidaloka"/>
                <a:sym typeface="Vidaloka"/>
              </a:rPr>
              <a:t>Most nodes do not connect with other nodes: </a:t>
            </a:r>
            <a:r>
              <a:rPr i="1" lang="en" sz="1600">
                <a:latin typeface="Vidaloka"/>
                <a:ea typeface="Vidaloka"/>
                <a:cs typeface="Vidaloka"/>
                <a:sym typeface="Vidaloka"/>
              </a:rPr>
              <a:t>X</a:t>
            </a:r>
            <a:r>
              <a:rPr lang="en" sz="1600">
                <a:latin typeface="Vidaloka"/>
                <a:ea typeface="Vidaloka"/>
                <a:cs typeface="Vidaloka"/>
                <a:sym typeface="Vidaloka"/>
              </a:rPr>
              <a:t>s and </a:t>
            </a:r>
            <a:r>
              <a:rPr i="1" lang="en" sz="1600">
                <a:latin typeface="Vidaloka"/>
                <a:ea typeface="Vidaloka"/>
                <a:cs typeface="Vidaloka"/>
                <a:sym typeface="Vidaloka"/>
              </a:rPr>
              <a:t>Y</a:t>
            </a:r>
            <a:r>
              <a:rPr lang="en" sz="1600">
                <a:latin typeface="Vidaloka"/>
                <a:ea typeface="Vidaloka"/>
                <a:cs typeface="Vidaloka"/>
                <a:sym typeface="Vidaloka"/>
              </a:rPr>
              <a:t>s have their own niche.</a:t>
            </a:r>
            <a:endParaRPr sz="1600">
              <a:latin typeface="Vidaloka"/>
              <a:ea typeface="Vidaloka"/>
              <a:cs typeface="Vidaloka"/>
              <a:sym typeface="Vidaloka"/>
            </a:endParaRPr>
          </a:p>
          <a:p>
            <a:pPr indent="0" lvl="0" marL="0" rtl="0" algn="l">
              <a:lnSpc>
                <a:spcPct val="115000"/>
              </a:lnSpc>
              <a:spcBef>
                <a:spcPts val="0"/>
              </a:spcBef>
              <a:spcAft>
                <a:spcPts val="0"/>
              </a:spcAft>
              <a:buNone/>
            </a:pPr>
            <a:r>
              <a:rPr lang="en" sz="1600">
                <a:latin typeface="Vidaloka"/>
                <a:ea typeface="Vidaloka"/>
                <a:cs typeface="Vidaloka"/>
                <a:sym typeface="Vidaloka"/>
              </a:rPr>
              <a:t>Problems: </a:t>
            </a:r>
            <a:endParaRPr sz="1600">
              <a:latin typeface="Vidaloka"/>
              <a:ea typeface="Vidaloka"/>
              <a:cs typeface="Vidaloka"/>
              <a:sym typeface="Vidaloka"/>
            </a:endParaRPr>
          </a:p>
          <a:p>
            <a:pPr indent="-330200" lvl="0" marL="457200" rtl="0" algn="l">
              <a:lnSpc>
                <a:spcPct val="115000"/>
              </a:lnSpc>
              <a:spcBef>
                <a:spcPts val="0"/>
              </a:spcBef>
              <a:spcAft>
                <a:spcPts val="0"/>
              </a:spcAft>
              <a:buSzPts val="1600"/>
              <a:buFont typeface="Vidaloka"/>
              <a:buChar char="●"/>
            </a:pPr>
            <a:r>
              <a:rPr lang="en" sz="1600">
                <a:latin typeface="Vidaloka"/>
                <a:ea typeface="Vidaloka"/>
                <a:cs typeface="Vidaloka"/>
                <a:sym typeface="Vidaloka"/>
              </a:rPr>
              <a:t>Nodes </a:t>
            </a:r>
            <a:r>
              <a:rPr lang="en" sz="1600">
                <a:latin typeface="Vidaloka"/>
                <a:ea typeface="Vidaloka"/>
                <a:cs typeface="Vidaloka"/>
                <a:sym typeface="Vidaloka"/>
              </a:rPr>
              <a:t>stuck</a:t>
            </a:r>
            <a:r>
              <a:rPr lang="en" sz="1600">
                <a:latin typeface="Vidaloka"/>
                <a:ea typeface="Vidaloka"/>
                <a:cs typeface="Vidaloka"/>
                <a:sym typeface="Vidaloka"/>
              </a:rPr>
              <a:t> together hinder further interpretations.</a:t>
            </a:r>
            <a:endParaRPr sz="1600">
              <a:latin typeface="Vidaloka"/>
              <a:ea typeface="Vidaloka"/>
              <a:cs typeface="Vidaloka"/>
              <a:sym typeface="Vidaloka"/>
            </a:endParaRPr>
          </a:p>
          <a:p>
            <a:pPr indent="-330200" lvl="0" marL="457200" rtl="0" algn="l">
              <a:lnSpc>
                <a:spcPct val="115000"/>
              </a:lnSpc>
              <a:spcBef>
                <a:spcPts val="0"/>
              </a:spcBef>
              <a:spcAft>
                <a:spcPts val="0"/>
              </a:spcAft>
              <a:buSzPts val="1600"/>
              <a:buFont typeface="Vidaloka"/>
              <a:buChar char="●"/>
            </a:pPr>
            <a:r>
              <a:rPr lang="en" sz="1600">
                <a:latin typeface="Vidaloka"/>
                <a:ea typeface="Vidaloka"/>
                <a:cs typeface="Vidaloka"/>
                <a:sym typeface="Vidaloka"/>
              </a:rPr>
              <a:t>No explanations for inner and outer circle separation: Why are </a:t>
            </a:r>
            <a:r>
              <a:rPr i="1" lang="en" sz="1600">
                <a:latin typeface="Vidaloka"/>
                <a:ea typeface="Vidaloka"/>
                <a:cs typeface="Vidaloka"/>
                <a:sym typeface="Vidaloka"/>
              </a:rPr>
              <a:t>X</a:t>
            </a:r>
            <a:r>
              <a:rPr lang="en" sz="1600">
                <a:latin typeface="Vidaloka"/>
                <a:ea typeface="Vidaloka"/>
                <a:cs typeface="Vidaloka"/>
                <a:sym typeface="Vidaloka"/>
              </a:rPr>
              <a:t>s in the center when they are the majority (330 &gt; 279)?</a:t>
            </a:r>
            <a:endParaRPr sz="1600">
              <a:latin typeface="Vidaloka"/>
              <a:ea typeface="Vidaloka"/>
              <a:cs typeface="Vidaloka"/>
              <a:sym typeface="Vidaloka"/>
            </a:endParaRPr>
          </a:p>
        </p:txBody>
      </p:sp>
      <p:sp>
        <p:nvSpPr>
          <p:cNvPr id="397" name="Google Shape;397;p49"/>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0"/>
          <p:cNvSpPr txBox="1"/>
          <p:nvPr>
            <p:ph type="title"/>
          </p:nvPr>
        </p:nvSpPr>
        <p:spPr>
          <a:xfrm>
            <a:off x="264750" y="509325"/>
            <a:ext cx="8614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fastText word vectors</a:t>
            </a:r>
            <a:endParaRPr/>
          </a:p>
        </p:txBody>
      </p:sp>
      <p:sp>
        <p:nvSpPr>
          <p:cNvPr id="403" name="Google Shape;403;p50"/>
          <p:cNvSpPr txBox="1"/>
          <p:nvPr/>
        </p:nvSpPr>
        <p:spPr>
          <a:xfrm>
            <a:off x="2223048" y="1082025"/>
            <a:ext cx="4698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Vidaloka"/>
                <a:ea typeface="Vidaloka"/>
                <a:cs typeface="Vidaloka"/>
                <a:sym typeface="Vidaloka"/>
              </a:rPr>
              <a:t>Figure 7</a:t>
            </a:r>
            <a:endParaRPr b="1" sz="1600">
              <a:solidFill>
                <a:schemeClr val="dk1"/>
              </a:solidFill>
              <a:latin typeface="Vidaloka"/>
              <a:ea typeface="Vidaloka"/>
              <a:cs typeface="Vidaloka"/>
              <a:sym typeface="Vidaloka"/>
            </a:endParaRPr>
          </a:p>
          <a:p>
            <a:pPr indent="0" lvl="0" marL="0" rtl="0" algn="l">
              <a:spcBef>
                <a:spcPts val="0"/>
              </a:spcBef>
              <a:spcAft>
                <a:spcPts val="0"/>
              </a:spcAft>
              <a:buNone/>
            </a:pPr>
            <a:r>
              <a:rPr b="1" i="1" lang="en" sz="1600">
                <a:solidFill>
                  <a:schemeClr val="dk1"/>
                </a:solidFill>
                <a:latin typeface="Vidaloka"/>
                <a:ea typeface="Vidaloka"/>
                <a:cs typeface="Vidaloka"/>
                <a:sym typeface="Vidaloka"/>
              </a:rPr>
              <a:t>Comparison between word vectors of different models</a:t>
            </a:r>
            <a:endParaRPr/>
          </a:p>
        </p:txBody>
      </p:sp>
      <p:grpSp>
        <p:nvGrpSpPr>
          <p:cNvPr id="404" name="Google Shape;404;p50"/>
          <p:cNvGrpSpPr/>
          <p:nvPr/>
        </p:nvGrpSpPr>
        <p:grpSpPr>
          <a:xfrm>
            <a:off x="2222970" y="1721645"/>
            <a:ext cx="4697925" cy="3041490"/>
            <a:chOff x="1598249" y="1737575"/>
            <a:chExt cx="4460620" cy="2887856"/>
          </a:xfrm>
        </p:grpSpPr>
        <p:pic>
          <p:nvPicPr>
            <p:cNvPr id="405" name="Google Shape;405;p50"/>
            <p:cNvPicPr preferRelativeResize="0"/>
            <p:nvPr/>
          </p:nvPicPr>
          <p:blipFill>
            <a:blip r:embed="rId3">
              <a:alphaModFix/>
            </a:blip>
            <a:stretch>
              <a:fillRect/>
            </a:stretch>
          </p:blipFill>
          <p:spPr>
            <a:xfrm>
              <a:off x="1598250" y="1737575"/>
              <a:ext cx="1486899" cy="1443467"/>
            </a:xfrm>
            <a:prstGeom prst="rect">
              <a:avLst/>
            </a:prstGeom>
            <a:noFill/>
            <a:ln>
              <a:noFill/>
            </a:ln>
          </p:spPr>
        </p:pic>
        <p:pic>
          <p:nvPicPr>
            <p:cNvPr id="406" name="Google Shape;406;p50"/>
            <p:cNvPicPr preferRelativeResize="0"/>
            <p:nvPr/>
          </p:nvPicPr>
          <p:blipFill>
            <a:blip r:embed="rId4">
              <a:alphaModFix/>
            </a:blip>
            <a:stretch>
              <a:fillRect/>
            </a:stretch>
          </p:blipFill>
          <p:spPr>
            <a:xfrm>
              <a:off x="4571976" y="1739549"/>
              <a:ext cx="1486889" cy="1439536"/>
            </a:xfrm>
            <a:prstGeom prst="rect">
              <a:avLst/>
            </a:prstGeom>
            <a:noFill/>
            <a:ln>
              <a:noFill/>
            </a:ln>
          </p:spPr>
        </p:pic>
        <p:pic>
          <p:nvPicPr>
            <p:cNvPr id="407" name="Google Shape;407;p50"/>
            <p:cNvPicPr preferRelativeResize="0"/>
            <p:nvPr/>
          </p:nvPicPr>
          <p:blipFill>
            <a:blip r:embed="rId5">
              <a:alphaModFix/>
            </a:blip>
            <a:stretch>
              <a:fillRect/>
            </a:stretch>
          </p:blipFill>
          <p:spPr>
            <a:xfrm>
              <a:off x="3085151" y="3181002"/>
              <a:ext cx="1486889" cy="1443397"/>
            </a:xfrm>
            <a:prstGeom prst="rect">
              <a:avLst/>
            </a:prstGeom>
            <a:noFill/>
            <a:ln>
              <a:noFill/>
            </a:ln>
          </p:spPr>
        </p:pic>
        <p:pic>
          <p:nvPicPr>
            <p:cNvPr id="408" name="Google Shape;408;p50"/>
            <p:cNvPicPr preferRelativeResize="0"/>
            <p:nvPr/>
          </p:nvPicPr>
          <p:blipFill>
            <a:blip r:embed="rId6">
              <a:alphaModFix/>
            </a:blip>
            <a:stretch>
              <a:fillRect/>
            </a:stretch>
          </p:blipFill>
          <p:spPr>
            <a:xfrm>
              <a:off x="1598249" y="3181003"/>
              <a:ext cx="1486889" cy="1443402"/>
            </a:xfrm>
            <a:prstGeom prst="rect">
              <a:avLst/>
            </a:prstGeom>
            <a:noFill/>
            <a:ln>
              <a:noFill/>
            </a:ln>
          </p:spPr>
        </p:pic>
        <p:pic>
          <p:nvPicPr>
            <p:cNvPr id="409" name="Google Shape;409;p50"/>
            <p:cNvPicPr preferRelativeResize="0"/>
            <p:nvPr/>
          </p:nvPicPr>
          <p:blipFill>
            <a:blip r:embed="rId7">
              <a:alphaModFix/>
            </a:blip>
            <a:stretch>
              <a:fillRect/>
            </a:stretch>
          </p:blipFill>
          <p:spPr>
            <a:xfrm>
              <a:off x="3085162" y="1737619"/>
              <a:ext cx="1486889" cy="1443387"/>
            </a:xfrm>
            <a:prstGeom prst="rect">
              <a:avLst/>
            </a:prstGeom>
            <a:noFill/>
            <a:ln>
              <a:noFill/>
            </a:ln>
          </p:spPr>
        </p:pic>
        <p:pic>
          <p:nvPicPr>
            <p:cNvPr id="410" name="Google Shape;410;p50"/>
            <p:cNvPicPr preferRelativeResize="0"/>
            <p:nvPr/>
          </p:nvPicPr>
          <p:blipFill>
            <a:blip r:embed="rId8">
              <a:alphaModFix/>
            </a:blip>
            <a:stretch>
              <a:fillRect/>
            </a:stretch>
          </p:blipFill>
          <p:spPr>
            <a:xfrm>
              <a:off x="4571970" y="3179966"/>
              <a:ext cx="1486899" cy="1445465"/>
            </a:xfrm>
            <a:prstGeom prst="rect">
              <a:avLst/>
            </a:prstGeom>
            <a:noFill/>
            <a:ln>
              <a:noFill/>
            </a:ln>
          </p:spPr>
        </p:pic>
      </p:grpSp>
      <p:sp>
        <p:nvSpPr>
          <p:cNvPr id="411" name="Google Shape;411;p50"/>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1"/>
          <p:cNvSpPr txBox="1"/>
          <p:nvPr>
            <p:ph type="title"/>
          </p:nvPr>
        </p:nvSpPr>
        <p:spPr>
          <a:xfrm>
            <a:off x="264750" y="509325"/>
            <a:ext cx="8614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fastText word vectors</a:t>
            </a:r>
            <a:endParaRPr/>
          </a:p>
        </p:txBody>
      </p:sp>
      <p:sp>
        <p:nvSpPr>
          <p:cNvPr id="417" name="Google Shape;417;p51"/>
          <p:cNvSpPr txBox="1"/>
          <p:nvPr/>
        </p:nvSpPr>
        <p:spPr>
          <a:xfrm>
            <a:off x="264750" y="1502850"/>
            <a:ext cx="5925600" cy="269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latin typeface="Vidaloka"/>
                <a:ea typeface="Vidaloka"/>
                <a:cs typeface="Vidaloka"/>
                <a:sym typeface="Vidaloka"/>
              </a:rPr>
              <a:t>Interpretations:</a:t>
            </a:r>
            <a:endParaRPr sz="1600">
              <a:latin typeface="Vidaloka"/>
              <a:ea typeface="Vidaloka"/>
              <a:cs typeface="Vidaloka"/>
              <a:sym typeface="Vidaloka"/>
            </a:endParaRPr>
          </a:p>
          <a:p>
            <a:pPr indent="-330200" lvl="0" marL="457200" rtl="0" algn="l">
              <a:lnSpc>
                <a:spcPct val="115000"/>
              </a:lnSpc>
              <a:spcBef>
                <a:spcPts val="0"/>
              </a:spcBef>
              <a:spcAft>
                <a:spcPts val="0"/>
              </a:spcAft>
              <a:buSzPts val="1600"/>
              <a:buFont typeface="Vidaloka"/>
              <a:buChar char="●"/>
            </a:pPr>
            <a:r>
              <a:rPr lang="en" sz="1600">
                <a:latin typeface="Vidaloka"/>
                <a:ea typeface="Vidaloka"/>
                <a:cs typeface="Vidaloka"/>
                <a:sym typeface="Vidaloka"/>
              </a:rPr>
              <a:t>As the ellipses have shown, there are not much difference between </a:t>
            </a:r>
            <a:r>
              <a:rPr i="1" lang="en" sz="1600">
                <a:latin typeface="Vidaloka"/>
                <a:ea typeface="Vidaloka"/>
                <a:cs typeface="Vidaloka"/>
                <a:sym typeface="Vidaloka"/>
              </a:rPr>
              <a:t>X</a:t>
            </a:r>
            <a:r>
              <a:rPr lang="en" sz="1600">
                <a:latin typeface="Vidaloka"/>
                <a:ea typeface="Vidaloka"/>
                <a:cs typeface="Vidaloka"/>
                <a:sym typeface="Vidaloka"/>
              </a:rPr>
              <a:t>s and </a:t>
            </a:r>
            <a:r>
              <a:rPr i="1" lang="en" sz="1600">
                <a:latin typeface="Vidaloka"/>
                <a:ea typeface="Vidaloka"/>
                <a:cs typeface="Vidaloka"/>
                <a:sym typeface="Vidaloka"/>
              </a:rPr>
              <a:t>Y</a:t>
            </a:r>
            <a:r>
              <a:rPr lang="en" sz="1600">
                <a:latin typeface="Vidaloka"/>
                <a:ea typeface="Vidaloka"/>
                <a:cs typeface="Vidaloka"/>
                <a:sym typeface="Vidaloka"/>
              </a:rPr>
              <a:t>s in word vector representations.</a:t>
            </a:r>
            <a:endParaRPr sz="1600">
              <a:latin typeface="Vidaloka"/>
              <a:ea typeface="Vidaloka"/>
              <a:cs typeface="Vidaloka"/>
              <a:sym typeface="Vidaloka"/>
            </a:endParaRPr>
          </a:p>
          <a:p>
            <a:pPr indent="-330200" lvl="0" marL="457200" rtl="0" algn="l">
              <a:lnSpc>
                <a:spcPct val="115000"/>
              </a:lnSpc>
              <a:spcBef>
                <a:spcPts val="0"/>
              </a:spcBef>
              <a:spcAft>
                <a:spcPts val="0"/>
              </a:spcAft>
              <a:buSzPts val="1600"/>
              <a:buFont typeface="Vidaloka"/>
              <a:buChar char="●"/>
            </a:pPr>
            <a:r>
              <a:rPr lang="en" sz="1600">
                <a:latin typeface="Vidaloka"/>
                <a:ea typeface="Vidaloka"/>
                <a:cs typeface="Vidaloka"/>
                <a:sym typeface="Vidaloka"/>
              </a:rPr>
              <a:t>Masked and unmasked models are not much different, showing that the distributions are not influenced by the recurrence of </a:t>
            </a:r>
            <a:r>
              <a:rPr i="1" lang="en" sz="1600">
                <a:latin typeface="Vidaloka"/>
                <a:ea typeface="Vidaloka"/>
                <a:cs typeface="Vidaloka"/>
                <a:sym typeface="Vidaloka"/>
              </a:rPr>
              <a:t>jia </a:t>
            </a:r>
            <a:r>
              <a:rPr lang="en" sz="1600">
                <a:latin typeface="Vidaloka"/>
                <a:ea typeface="Vidaloka"/>
                <a:cs typeface="Vidaloka"/>
                <a:sym typeface="Vidaloka"/>
              </a:rPr>
              <a:t>and </a:t>
            </a:r>
            <a:r>
              <a:rPr i="1" lang="en" sz="1600">
                <a:latin typeface="Vidaloka"/>
                <a:ea typeface="Vidaloka"/>
                <a:cs typeface="Vidaloka"/>
                <a:sym typeface="Vidaloka"/>
              </a:rPr>
              <a:t>zhen</a:t>
            </a:r>
            <a:r>
              <a:rPr lang="en" sz="1600">
                <a:latin typeface="Vidaloka"/>
                <a:ea typeface="Vidaloka"/>
                <a:cs typeface="Vidaloka"/>
                <a:sym typeface="Vidaloka"/>
              </a:rPr>
              <a:t>.</a:t>
            </a:r>
            <a:endParaRPr sz="1600">
              <a:latin typeface="Vidaloka"/>
              <a:ea typeface="Vidaloka"/>
              <a:cs typeface="Vidaloka"/>
              <a:sym typeface="Vidaloka"/>
            </a:endParaRPr>
          </a:p>
          <a:p>
            <a:pPr indent="0" lvl="0" marL="0" rtl="0" algn="l">
              <a:lnSpc>
                <a:spcPct val="115000"/>
              </a:lnSpc>
              <a:spcBef>
                <a:spcPts val="0"/>
              </a:spcBef>
              <a:spcAft>
                <a:spcPts val="0"/>
              </a:spcAft>
              <a:buNone/>
            </a:pPr>
            <a:r>
              <a:rPr lang="en" sz="1600">
                <a:latin typeface="Vidaloka"/>
                <a:ea typeface="Vidaloka"/>
                <a:cs typeface="Vidaloka"/>
                <a:sym typeface="Vidaloka"/>
              </a:rPr>
              <a:t>Problems: </a:t>
            </a:r>
            <a:endParaRPr sz="1600">
              <a:latin typeface="Vidaloka"/>
              <a:ea typeface="Vidaloka"/>
              <a:cs typeface="Vidaloka"/>
              <a:sym typeface="Vidaloka"/>
            </a:endParaRPr>
          </a:p>
          <a:p>
            <a:pPr indent="-330200" lvl="0" marL="457200" rtl="0" algn="l">
              <a:lnSpc>
                <a:spcPct val="115000"/>
              </a:lnSpc>
              <a:spcBef>
                <a:spcPts val="0"/>
              </a:spcBef>
              <a:spcAft>
                <a:spcPts val="0"/>
              </a:spcAft>
              <a:buSzPts val="1600"/>
              <a:buFont typeface="Vidaloka"/>
              <a:buChar char="●"/>
            </a:pPr>
            <a:r>
              <a:rPr lang="en" sz="1600">
                <a:latin typeface="Vidaloka"/>
                <a:ea typeface="Vidaloka"/>
                <a:cs typeface="Vidaloka"/>
                <a:sym typeface="Vidaloka"/>
              </a:rPr>
              <a:t>No suitable way to compare between pre-trained models and the other models. </a:t>
            </a:r>
            <a:endParaRPr sz="1600">
              <a:latin typeface="Vidaloka"/>
              <a:ea typeface="Vidaloka"/>
              <a:cs typeface="Vidaloka"/>
              <a:sym typeface="Vidaloka"/>
            </a:endParaRPr>
          </a:p>
        </p:txBody>
      </p:sp>
      <p:grpSp>
        <p:nvGrpSpPr>
          <p:cNvPr id="418" name="Google Shape;418;p51"/>
          <p:cNvGrpSpPr/>
          <p:nvPr/>
        </p:nvGrpSpPr>
        <p:grpSpPr>
          <a:xfrm>
            <a:off x="6190350" y="1082025"/>
            <a:ext cx="2688900" cy="3538358"/>
            <a:chOff x="6190350" y="1082025"/>
            <a:chExt cx="2688900" cy="3538358"/>
          </a:xfrm>
        </p:grpSpPr>
        <p:sp>
          <p:nvSpPr>
            <p:cNvPr id="419" name="Google Shape;419;p51"/>
            <p:cNvSpPr txBox="1"/>
            <p:nvPr/>
          </p:nvSpPr>
          <p:spPr>
            <a:xfrm>
              <a:off x="6190350" y="1082025"/>
              <a:ext cx="2688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Vidaloka"/>
                  <a:ea typeface="Vidaloka"/>
                  <a:cs typeface="Vidaloka"/>
                  <a:sym typeface="Vidaloka"/>
                </a:rPr>
                <a:t>Figure 8</a:t>
              </a:r>
              <a:endParaRPr b="1" sz="1600">
                <a:solidFill>
                  <a:schemeClr val="dk1"/>
                </a:solidFill>
                <a:latin typeface="Vidaloka"/>
                <a:ea typeface="Vidaloka"/>
                <a:cs typeface="Vidaloka"/>
                <a:sym typeface="Vidaloka"/>
              </a:endParaRPr>
            </a:p>
            <a:p>
              <a:pPr indent="0" lvl="0" marL="0" rtl="0" algn="l">
                <a:spcBef>
                  <a:spcPts val="0"/>
                </a:spcBef>
                <a:spcAft>
                  <a:spcPts val="0"/>
                </a:spcAft>
                <a:buNone/>
              </a:pPr>
              <a:r>
                <a:rPr b="1" i="1" lang="en" sz="1600">
                  <a:solidFill>
                    <a:schemeClr val="dk1"/>
                  </a:solidFill>
                  <a:latin typeface="Vidaloka"/>
                  <a:ea typeface="Vidaloka"/>
                  <a:cs typeface="Vidaloka"/>
                  <a:sym typeface="Vidaloka"/>
                </a:rPr>
                <a:t>Word vector distributions of </a:t>
              </a:r>
              <a:endParaRPr b="1" i="1" sz="1600">
                <a:solidFill>
                  <a:schemeClr val="dk1"/>
                </a:solidFill>
                <a:latin typeface="Vidaloka"/>
                <a:ea typeface="Vidaloka"/>
                <a:cs typeface="Vidaloka"/>
                <a:sym typeface="Vidaloka"/>
              </a:endParaRPr>
            </a:p>
            <a:p>
              <a:pPr indent="0" lvl="0" marL="0" rtl="0" algn="l">
                <a:spcBef>
                  <a:spcPts val="0"/>
                </a:spcBef>
                <a:spcAft>
                  <a:spcPts val="0"/>
                </a:spcAft>
                <a:buNone/>
              </a:pPr>
              <a:r>
                <a:rPr b="1" i="1" lang="en" sz="1600">
                  <a:solidFill>
                    <a:schemeClr val="dk1"/>
                  </a:solidFill>
                  <a:latin typeface="Vidaloka"/>
                  <a:ea typeface="Vidaloka"/>
                  <a:cs typeface="Vidaloka"/>
                  <a:sym typeface="Vidaloka"/>
                </a:rPr>
                <a:t>different model alternating</a:t>
              </a:r>
              <a:endParaRPr/>
            </a:p>
          </p:txBody>
        </p:sp>
        <p:pic>
          <p:nvPicPr>
            <p:cNvPr id="420" name="Google Shape;420;p51"/>
            <p:cNvPicPr preferRelativeResize="0"/>
            <p:nvPr/>
          </p:nvPicPr>
          <p:blipFill>
            <a:blip r:embed="rId3">
              <a:alphaModFix/>
            </a:blip>
            <a:stretch>
              <a:fillRect/>
            </a:stretch>
          </p:blipFill>
          <p:spPr>
            <a:xfrm>
              <a:off x="6190350" y="2005425"/>
              <a:ext cx="2688900" cy="2614958"/>
            </a:xfrm>
            <a:prstGeom prst="rect">
              <a:avLst/>
            </a:prstGeom>
            <a:noFill/>
            <a:ln>
              <a:noFill/>
            </a:ln>
          </p:spPr>
        </p:pic>
      </p:grpSp>
      <p:sp>
        <p:nvSpPr>
          <p:cNvPr id="421" name="Google Shape;421;p51"/>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2"/>
          <p:cNvSpPr txBox="1"/>
          <p:nvPr>
            <p:ph type="title"/>
          </p:nvPr>
        </p:nvSpPr>
        <p:spPr>
          <a:xfrm>
            <a:off x="914400" y="509325"/>
            <a:ext cx="728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masked and unmasked models</a:t>
            </a:r>
            <a:endParaRPr/>
          </a:p>
        </p:txBody>
      </p:sp>
      <p:pic>
        <p:nvPicPr>
          <p:cNvPr id="427" name="Google Shape;427;p52"/>
          <p:cNvPicPr preferRelativeResize="0"/>
          <p:nvPr/>
        </p:nvPicPr>
        <p:blipFill>
          <a:blip r:embed="rId3">
            <a:alphaModFix/>
          </a:blip>
          <a:stretch>
            <a:fillRect/>
          </a:stretch>
        </p:blipFill>
        <p:spPr>
          <a:xfrm>
            <a:off x="228600" y="1734219"/>
            <a:ext cx="4343404" cy="2113346"/>
          </a:xfrm>
          <a:prstGeom prst="rect">
            <a:avLst/>
          </a:prstGeom>
          <a:noFill/>
          <a:ln>
            <a:noFill/>
          </a:ln>
        </p:spPr>
      </p:pic>
      <p:pic>
        <p:nvPicPr>
          <p:cNvPr id="428" name="Google Shape;428;p52"/>
          <p:cNvPicPr preferRelativeResize="0"/>
          <p:nvPr/>
        </p:nvPicPr>
        <p:blipFill>
          <a:blip r:embed="rId4">
            <a:alphaModFix/>
          </a:blip>
          <a:stretch>
            <a:fillRect/>
          </a:stretch>
        </p:blipFill>
        <p:spPr>
          <a:xfrm>
            <a:off x="4571999" y="1754261"/>
            <a:ext cx="4343404" cy="2111872"/>
          </a:xfrm>
          <a:prstGeom prst="rect">
            <a:avLst/>
          </a:prstGeom>
          <a:noFill/>
          <a:ln>
            <a:noFill/>
          </a:ln>
        </p:spPr>
      </p:pic>
      <p:sp>
        <p:nvSpPr>
          <p:cNvPr id="429" name="Google Shape;429;p52"/>
          <p:cNvSpPr txBox="1"/>
          <p:nvPr/>
        </p:nvSpPr>
        <p:spPr>
          <a:xfrm>
            <a:off x="301000" y="4000525"/>
            <a:ext cx="8614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Vidaloka"/>
                <a:ea typeface="Vidaloka"/>
                <a:cs typeface="Vidaloka"/>
                <a:sym typeface="Vidaloka"/>
              </a:rPr>
              <a:t>Selecting representative words appearing in X, Y or both slots. Patterns are similar in </a:t>
            </a:r>
            <a:r>
              <a:rPr i="1" lang="en" sz="1600">
                <a:latin typeface="Vidaloka"/>
                <a:ea typeface="Vidaloka"/>
                <a:cs typeface="Vidaloka"/>
                <a:sym typeface="Vidaloka"/>
              </a:rPr>
              <a:t>jia X jia Y and zhen X zhen Y</a:t>
            </a:r>
            <a:r>
              <a:rPr lang="en" sz="1600">
                <a:latin typeface="Vidaloka"/>
                <a:ea typeface="Vidaloka"/>
                <a:cs typeface="Vidaloka"/>
                <a:sym typeface="Vidaloka"/>
              </a:rPr>
              <a:t>, and ∅ </a:t>
            </a:r>
            <a:r>
              <a:rPr i="1" lang="en" sz="1600">
                <a:latin typeface="Vidaloka"/>
                <a:ea typeface="Vidaloka"/>
                <a:cs typeface="Vidaloka"/>
                <a:sym typeface="Vidaloka"/>
              </a:rPr>
              <a:t>X </a:t>
            </a:r>
            <a:r>
              <a:rPr lang="en" sz="1600">
                <a:latin typeface="Vidaloka"/>
                <a:ea typeface="Vidaloka"/>
                <a:cs typeface="Vidaloka"/>
                <a:sym typeface="Vidaloka"/>
              </a:rPr>
              <a:t>∅ </a:t>
            </a:r>
            <a:r>
              <a:rPr i="1" lang="en" sz="1600">
                <a:latin typeface="Vidaloka"/>
                <a:ea typeface="Vidaloka"/>
                <a:cs typeface="Vidaloka"/>
                <a:sym typeface="Vidaloka"/>
              </a:rPr>
              <a:t>Y</a:t>
            </a:r>
            <a:r>
              <a:rPr lang="en" sz="1600">
                <a:latin typeface="Vidaloka"/>
                <a:ea typeface="Vidaloka"/>
                <a:cs typeface="Vidaloka"/>
                <a:sym typeface="Vidaloka"/>
              </a:rPr>
              <a:t>. Also not much different between masked and unmasked models.</a:t>
            </a:r>
            <a:endParaRPr sz="1600">
              <a:latin typeface="Vidaloka"/>
              <a:ea typeface="Vidaloka"/>
              <a:cs typeface="Vidaloka"/>
              <a:sym typeface="Vidaloka"/>
            </a:endParaRPr>
          </a:p>
        </p:txBody>
      </p:sp>
      <p:sp>
        <p:nvSpPr>
          <p:cNvPr id="430" name="Google Shape;430;p52"/>
          <p:cNvSpPr txBox="1"/>
          <p:nvPr/>
        </p:nvSpPr>
        <p:spPr>
          <a:xfrm>
            <a:off x="301005" y="1130425"/>
            <a:ext cx="86145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Vidaloka"/>
                <a:ea typeface="Vidaloka"/>
                <a:cs typeface="Vidaloka"/>
                <a:sym typeface="Vidaloka"/>
              </a:rPr>
              <a:t>Figure 9</a:t>
            </a:r>
            <a:endParaRPr b="1" sz="1600">
              <a:latin typeface="Vidaloka"/>
              <a:ea typeface="Vidaloka"/>
              <a:cs typeface="Vidaloka"/>
              <a:sym typeface="Vidaloka"/>
            </a:endParaRPr>
          </a:p>
          <a:p>
            <a:pPr indent="0" lvl="0" marL="0" rtl="0" algn="l">
              <a:spcBef>
                <a:spcPts val="0"/>
              </a:spcBef>
              <a:spcAft>
                <a:spcPts val="0"/>
              </a:spcAft>
              <a:buNone/>
            </a:pPr>
            <a:r>
              <a:rPr b="1" i="1" lang="en" sz="1600">
                <a:latin typeface="Vidaloka"/>
                <a:ea typeface="Vidaloka"/>
                <a:cs typeface="Vidaloka"/>
                <a:sym typeface="Vidaloka"/>
              </a:rPr>
              <a:t>Comparison between jia X zhen Y vs. OOV X OOV Y using representative words</a:t>
            </a:r>
            <a:endParaRPr b="1" i="1" sz="1600">
              <a:latin typeface="Vidaloka"/>
              <a:ea typeface="Vidaloka"/>
              <a:cs typeface="Vidaloka"/>
              <a:sym typeface="Vidaloka"/>
            </a:endParaRPr>
          </a:p>
        </p:txBody>
      </p:sp>
      <p:sp>
        <p:nvSpPr>
          <p:cNvPr id="431" name="Google Shape;431;p52"/>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3"/>
          <p:cNvSpPr txBox="1"/>
          <p:nvPr>
            <p:ph type="title"/>
          </p:nvPr>
        </p:nvSpPr>
        <p:spPr>
          <a:xfrm>
            <a:off x="931650" y="509325"/>
            <a:ext cx="728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masked and unmasked models</a:t>
            </a:r>
            <a:endParaRPr/>
          </a:p>
        </p:txBody>
      </p:sp>
      <p:grpSp>
        <p:nvGrpSpPr>
          <p:cNvPr id="437" name="Google Shape;437;p53"/>
          <p:cNvGrpSpPr/>
          <p:nvPr/>
        </p:nvGrpSpPr>
        <p:grpSpPr>
          <a:xfrm>
            <a:off x="1570364" y="1082027"/>
            <a:ext cx="6003276" cy="3654231"/>
            <a:chOff x="2842041" y="1157394"/>
            <a:chExt cx="5700035" cy="3469646"/>
          </a:xfrm>
        </p:grpSpPr>
        <p:sp>
          <p:nvSpPr>
            <p:cNvPr id="438" name="Google Shape;438;p53"/>
            <p:cNvSpPr txBox="1"/>
            <p:nvPr/>
          </p:nvSpPr>
          <p:spPr>
            <a:xfrm>
              <a:off x="2842075" y="1157394"/>
              <a:ext cx="57000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Vidaloka"/>
                  <a:ea typeface="Vidaloka"/>
                  <a:cs typeface="Vidaloka"/>
                  <a:sym typeface="Vidaloka"/>
                </a:rPr>
                <a:t>Figure 10</a:t>
              </a:r>
              <a:endParaRPr b="1" sz="1600">
                <a:latin typeface="Vidaloka"/>
                <a:ea typeface="Vidaloka"/>
                <a:cs typeface="Vidaloka"/>
                <a:sym typeface="Vidaloka"/>
              </a:endParaRPr>
            </a:p>
            <a:p>
              <a:pPr indent="0" lvl="0" marL="0" rtl="0" algn="l">
                <a:spcBef>
                  <a:spcPts val="0"/>
                </a:spcBef>
                <a:spcAft>
                  <a:spcPts val="0"/>
                </a:spcAft>
                <a:buNone/>
              </a:pPr>
              <a:r>
                <a:rPr b="1" i="1" lang="en" sz="1600">
                  <a:latin typeface="Vidaloka"/>
                  <a:ea typeface="Vidaloka"/>
                  <a:cs typeface="Vidaloka"/>
                  <a:sym typeface="Vidaloka"/>
                </a:rPr>
                <a:t>Comparison between all models using representative words</a:t>
              </a:r>
              <a:endParaRPr b="1" i="1" sz="1600">
                <a:latin typeface="Vidaloka"/>
                <a:ea typeface="Vidaloka"/>
                <a:cs typeface="Vidaloka"/>
                <a:sym typeface="Vidaloka"/>
              </a:endParaRPr>
            </a:p>
          </p:txBody>
        </p:sp>
        <p:pic>
          <p:nvPicPr>
            <p:cNvPr id="439" name="Google Shape;439;p53"/>
            <p:cNvPicPr preferRelativeResize="0"/>
            <p:nvPr/>
          </p:nvPicPr>
          <p:blipFill>
            <a:blip r:embed="rId3">
              <a:alphaModFix/>
            </a:blip>
            <a:stretch>
              <a:fillRect/>
            </a:stretch>
          </p:blipFill>
          <p:spPr>
            <a:xfrm>
              <a:off x="2842041" y="1807640"/>
              <a:ext cx="5700009" cy="2819399"/>
            </a:xfrm>
            <a:prstGeom prst="rect">
              <a:avLst/>
            </a:prstGeom>
            <a:noFill/>
            <a:ln>
              <a:noFill/>
            </a:ln>
          </p:spPr>
        </p:pic>
      </p:grpSp>
      <p:sp>
        <p:nvSpPr>
          <p:cNvPr id="440" name="Google Shape;440;p53"/>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4"/>
          <p:cNvSpPr txBox="1"/>
          <p:nvPr>
            <p:ph type="title"/>
          </p:nvPr>
        </p:nvSpPr>
        <p:spPr>
          <a:xfrm>
            <a:off x="891150" y="2543975"/>
            <a:ext cx="73617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Discussion</a:t>
            </a:r>
            <a:endParaRPr/>
          </a:p>
        </p:txBody>
      </p:sp>
      <p:sp>
        <p:nvSpPr>
          <p:cNvPr id="446" name="Google Shape;446;p54"/>
          <p:cNvSpPr txBox="1"/>
          <p:nvPr>
            <p:ph idx="2" type="title"/>
          </p:nvPr>
        </p:nvSpPr>
        <p:spPr>
          <a:xfrm>
            <a:off x="3746550" y="1478925"/>
            <a:ext cx="1650900" cy="97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447" name="Google Shape;447;p54"/>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7"/>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87" name="Google Shape;287;p37"/>
          <p:cNvSpPr txBox="1"/>
          <p:nvPr>
            <p:ph idx="3" type="subTitle"/>
          </p:nvPr>
        </p:nvSpPr>
        <p:spPr>
          <a:xfrm>
            <a:off x="733150" y="2331088"/>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288" name="Google Shape;288;p37"/>
          <p:cNvSpPr txBox="1"/>
          <p:nvPr>
            <p:ph idx="1" type="subTitle"/>
          </p:nvPr>
        </p:nvSpPr>
        <p:spPr>
          <a:xfrm>
            <a:off x="3328950" y="233110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Collection</a:t>
            </a:r>
            <a:endParaRPr/>
          </a:p>
        </p:txBody>
      </p:sp>
      <p:sp>
        <p:nvSpPr>
          <p:cNvPr id="289" name="Google Shape;289;p37"/>
          <p:cNvSpPr txBox="1"/>
          <p:nvPr>
            <p:ph idx="9" type="title"/>
          </p:nvPr>
        </p:nvSpPr>
        <p:spPr>
          <a:xfrm>
            <a:off x="1456600" y="1587400"/>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90" name="Google Shape;290;p37"/>
          <p:cNvSpPr txBox="1"/>
          <p:nvPr>
            <p:ph idx="13" type="title"/>
          </p:nvPr>
        </p:nvSpPr>
        <p:spPr>
          <a:xfrm>
            <a:off x="4052400" y="1587400"/>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91" name="Google Shape;291;p37"/>
          <p:cNvSpPr txBox="1"/>
          <p:nvPr>
            <p:ph idx="7" type="subTitle"/>
          </p:nvPr>
        </p:nvSpPr>
        <p:spPr>
          <a:xfrm>
            <a:off x="5924750" y="233110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Code</a:t>
            </a:r>
            <a:endParaRPr/>
          </a:p>
        </p:txBody>
      </p:sp>
      <p:sp>
        <p:nvSpPr>
          <p:cNvPr id="292" name="Google Shape;292;p37"/>
          <p:cNvSpPr txBox="1"/>
          <p:nvPr>
            <p:ph idx="14" type="title"/>
          </p:nvPr>
        </p:nvSpPr>
        <p:spPr>
          <a:xfrm>
            <a:off x="6648200" y="1587400"/>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93" name="Google Shape;293;p37"/>
          <p:cNvSpPr txBox="1"/>
          <p:nvPr>
            <p:ph idx="3" type="subTitle"/>
          </p:nvPr>
        </p:nvSpPr>
        <p:spPr>
          <a:xfrm>
            <a:off x="733150" y="3681263"/>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294" name="Google Shape;294;p37"/>
          <p:cNvSpPr txBox="1"/>
          <p:nvPr>
            <p:ph idx="1" type="subTitle"/>
          </p:nvPr>
        </p:nvSpPr>
        <p:spPr>
          <a:xfrm>
            <a:off x="3328950" y="3526025"/>
            <a:ext cx="24861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Discussion</a:t>
            </a:r>
            <a:endParaRPr/>
          </a:p>
        </p:txBody>
      </p:sp>
      <p:sp>
        <p:nvSpPr>
          <p:cNvPr id="295" name="Google Shape;295;p37"/>
          <p:cNvSpPr txBox="1"/>
          <p:nvPr>
            <p:ph idx="9" type="title"/>
          </p:nvPr>
        </p:nvSpPr>
        <p:spPr>
          <a:xfrm>
            <a:off x="1456600" y="2937575"/>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96" name="Google Shape;296;p37"/>
          <p:cNvSpPr txBox="1"/>
          <p:nvPr>
            <p:ph idx="13" type="title"/>
          </p:nvPr>
        </p:nvSpPr>
        <p:spPr>
          <a:xfrm>
            <a:off x="4052400" y="2937575"/>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97" name="Google Shape;297;p37"/>
          <p:cNvSpPr txBox="1"/>
          <p:nvPr>
            <p:ph idx="7" type="subTitle"/>
          </p:nvPr>
        </p:nvSpPr>
        <p:spPr>
          <a:xfrm>
            <a:off x="5924750" y="368127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298" name="Google Shape;298;p37"/>
          <p:cNvSpPr txBox="1"/>
          <p:nvPr>
            <p:ph idx="14" type="title"/>
          </p:nvPr>
        </p:nvSpPr>
        <p:spPr>
          <a:xfrm>
            <a:off x="6648200" y="2937575"/>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99" name="Google Shape;299;p37"/>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5"/>
          <p:cNvSpPr txBox="1"/>
          <p:nvPr>
            <p:ph idx="1" type="subTitle"/>
          </p:nvPr>
        </p:nvSpPr>
        <p:spPr>
          <a:xfrm>
            <a:off x="615600" y="1074050"/>
            <a:ext cx="7912800" cy="3396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Vidaloka"/>
                <a:ea typeface="Vidaloka"/>
                <a:cs typeface="Vidaloka"/>
                <a:sym typeface="Vidaloka"/>
              </a:rPr>
              <a:t>Node diagram</a:t>
            </a:r>
            <a:endParaRPr sz="1600">
              <a:solidFill>
                <a:schemeClr val="dk1"/>
              </a:solidFill>
              <a:latin typeface="Vidaloka"/>
              <a:ea typeface="Vidaloka"/>
              <a:cs typeface="Vidaloka"/>
              <a:sym typeface="Vidaloka"/>
            </a:endParaRPr>
          </a:p>
          <a:p>
            <a:pPr indent="-330200" lvl="0" marL="457200" rtl="0" algn="l">
              <a:lnSpc>
                <a:spcPct val="115000"/>
              </a:lnSpc>
              <a:spcBef>
                <a:spcPts val="1000"/>
              </a:spcBef>
              <a:spcAft>
                <a:spcPts val="0"/>
              </a:spcAft>
              <a:buClr>
                <a:schemeClr val="dk1"/>
              </a:buClr>
              <a:buSzPts val="1600"/>
              <a:buFont typeface="Vidaloka"/>
              <a:buChar char="●"/>
            </a:pPr>
            <a:r>
              <a:rPr lang="en" sz="1600">
                <a:solidFill>
                  <a:schemeClr val="dk1"/>
                </a:solidFill>
                <a:latin typeface="Vidaloka"/>
                <a:ea typeface="Vidaloka"/>
                <a:cs typeface="Vidaloka"/>
                <a:sym typeface="Vidaloka"/>
              </a:rPr>
              <a:t>There are more diverse words in </a:t>
            </a:r>
            <a:r>
              <a:rPr i="1" lang="en" sz="1600">
                <a:solidFill>
                  <a:schemeClr val="dk1"/>
                </a:solidFill>
                <a:latin typeface="Vidaloka"/>
                <a:ea typeface="Vidaloka"/>
                <a:cs typeface="Vidaloka"/>
                <a:sym typeface="Vidaloka"/>
              </a:rPr>
              <a:t>X </a:t>
            </a:r>
            <a:r>
              <a:rPr lang="en" sz="1600">
                <a:solidFill>
                  <a:schemeClr val="dk1"/>
                </a:solidFill>
                <a:latin typeface="Vidaloka"/>
                <a:ea typeface="Vidaloka"/>
                <a:cs typeface="Vidaloka"/>
                <a:sym typeface="Vidaloka"/>
              </a:rPr>
              <a:t>than in </a:t>
            </a:r>
            <a:r>
              <a:rPr i="1" lang="en" sz="1600">
                <a:solidFill>
                  <a:schemeClr val="dk1"/>
                </a:solidFill>
                <a:latin typeface="Vidaloka"/>
                <a:ea typeface="Vidaloka"/>
                <a:cs typeface="Vidaloka"/>
                <a:sym typeface="Vidaloka"/>
              </a:rPr>
              <a:t>Y</a:t>
            </a:r>
            <a:r>
              <a:rPr lang="en" sz="1600">
                <a:solidFill>
                  <a:schemeClr val="dk1"/>
                </a:solidFill>
                <a:latin typeface="Vidaloka"/>
                <a:ea typeface="Vidaloka"/>
                <a:cs typeface="Vidaloka"/>
                <a:sym typeface="Vidaloka"/>
              </a:rPr>
              <a:t>, but might be influenced by the nature of data.</a:t>
            </a:r>
            <a:endParaRPr sz="1600">
              <a:solidFill>
                <a:schemeClr val="dk1"/>
              </a:solidFill>
              <a:latin typeface="Vidaloka"/>
              <a:ea typeface="Vidaloka"/>
              <a:cs typeface="Vidaloka"/>
              <a:sym typeface="Vidaloka"/>
            </a:endParaRPr>
          </a:p>
          <a:p>
            <a:pPr indent="0" lvl="0" marL="0" rtl="0" algn="l">
              <a:lnSpc>
                <a:spcPct val="115000"/>
              </a:lnSpc>
              <a:spcBef>
                <a:spcPts val="1000"/>
              </a:spcBef>
              <a:spcAft>
                <a:spcPts val="0"/>
              </a:spcAft>
              <a:buNone/>
            </a:pPr>
            <a:r>
              <a:rPr lang="en" sz="1600">
                <a:solidFill>
                  <a:schemeClr val="dk1"/>
                </a:solidFill>
                <a:latin typeface="Vidaloka"/>
                <a:ea typeface="Vidaloka"/>
                <a:cs typeface="Vidaloka"/>
                <a:sym typeface="Vidaloka"/>
              </a:rPr>
              <a:t>Word vector representation</a:t>
            </a:r>
            <a:endParaRPr sz="1600">
              <a:solidFill>
                <a:schemeClr val="dk1"/>
              </a:solidFill>
              <a:latin typeface="Vidaloka"/>
              <a:ea typeface="Vidaloka"/>
              <a:cs typeface="Vidaloka"/>
              <a:sym typeface="Vidaloka"/>
            </a:endParaRPr>
          </a:p>
          <a:p>
            <a:pPr indent="-330200" lvl="0" marL="457200" rtl="0" algn="l">
              <a:lnSpc>
                <a:spcPct val="115000"/>
              </a:lnSpc>
              <a:spcBef>
                <a:spcPts val="1000"/>
              </a:spcBef>
              <a:spcAft>
                <a:spcPts val="0"/>
              </a:spcAft>
              <a:buClr>
                <a:schemeClr val="dk1"/>
              </a:buClr>
              <a:buSzPts val="1600"/>
              <a:buFont typeface="Vidaloka"/>
              <a:buChar char="●"/>
            </a:pPr>
            <a:r>
              <a:rPr i="1" lang="en" sz="1600">
                <a:solidFill>
                  <a:schemeClr val="dk1"/>
                </a:solidFill>
                <a:latin typeface="Vidaloka"/>
                <a:ea typeface="Vidaloka"/>
                <a:cs typeface="Vidaloka"/>
                <a:sym typeface="Vidaloka"/>
              </a:rPr>
              <a:t>Jia </a:t>
            </a:r>
            <a:r>
              <a:rPr lang="en" sz="1600">
                <a:solidFill>
                  <a:schemeClr val="dk1"/>
                </a:solidFill>
                <a:latin typeface="Vidaloka"/>
                <a:ea typeface="Vidaloka"/>
                <a:cs typeface="Vidaloka"/>
                <a:sym typeface="Vidaloka"/>
              </a:rPr>
              <a:t>and </a:t>
            </a:r>
            <a:r>
              <a:rPr i="1" lang="en" sz="1600">
                <a:solidFill>
                  <a:schemeClr val="dk1"/>
                </a:solidFill>
                <a:latin typeface="Vidaloka"/>
                <a:ea typeface="Vidaloka"/>
                <a:cs typeface="Vidaloka"/>
                <a:sym typeface="Vidaloka"/>
              </a:rPr>
              <a:t>zhen </a:t>
            </a:r>
            <a:r>
              <a:rPr lang="en" sz="1600">
                <a:solidFill>
                  <a:schemeClr val="dk1"/>
                </a:solidFill>
                <a:latin typeface="Vidaloka"/>
                <a:ea typeface="Vidaloka"/>
                <a:cs typeface="Vidaloka"/>
                <a:sym typeface="Vidaloka"/>
              </a:rPr>
              <a:t>select words that have unique distributions of word vectors.</a:t>
            </a:r>
            <a:endParaRPr sz="1600">
              <a:solidFill>
                <a:schemeClr val="dk1"/>
              </a:solidFill>
              <a:latin typeface="Vidaloka"/>
              <a:ea typeface="Vidaloka"/>
              <a:cs typeface="Vidaloka"/>
              <a:sym typeface="Vidaloka"/>
            </a:endParaRPr>
          </a:p>
          <a:p>
            <a:pPr indent="-330200" lvl="1" marL="914400" rtl="0" algn="l">
              <a:lnSpc>
                <a:spcPct val="115000"/>
              </a:lnSpc>
              <a:spcBef>
                <a:spcPts val="0"/>
              </a:spcBef>
              <a:spcAft>
                <a:spcPts val="0"/>
              </a:spcAft>
              <a:buClr>
                <a:schemeClr val="dk1"/>
              </a:buClr>
              <a:buSzPts val="1600"/>
              <a:buFont typeface="Vidaloka"/>
              <a:buChar char="○"/>
            </a:pPr>
            <a:r>
              <a:rPr lang="en" sz="1600">
                <a:solidFill>
                  <a:schemeClr val="dk1"/>
                </a:solidFill>
                <a:latin typeface="Vidaloka"/>
                <a:ea typeface="Vidaloka"/>
                <a:cs typeface="Vidaloka"/>
                <a:sym typeface="Vidaloka"/>
              </a:rPr>
              <a:t>might be the effect of news article style</a:t>
            </a:r>
            <a:endParaRPr sz="1600">
              <a:solidFill>
                <a:schemeClr val="dk1"/>
              </a:solidFill>
              <a:latin typeface="Vidaloka"/>
              <a:ea typeface="Vidaloka"/>
              <a:cs typeface="Vidaloka"/>
              <a:sym typeface="Vidaloka"/>
            </a:endParaRPr>
          </a:p>
          <a:p>
            <a:pPr indent="0" lvl="0" marL="0" rtl="0" algn="l">
              <a:lnSpc>
                <a:spcPct val="115000"/>
              </a:lnSpc>
              <a:spcBef>
                <a:spcPts val="1200"/>
              </a:spcBef>
              <a:spcAft>
                <a:spcPts val="0"/>
              </a:spcAft>
              <a:buNone/>
            </a:pPr>
            <a:r>
              <a:rPr lang="en" sz="1600">
                <a:solidFill>
                  <a:schemeClr val="dk1"/>
                </a:solidFill>
                <a:latin typeface="Vidaloka"/>
                <a:ea typeface="Vidaloka"/>
                <a:cs typeface="Vidaloka"/>
                <a:sym typeface="Vidaloka"/>
              </a:rPr>
              <a:t>Future research:</a:t>
            </a:r>
            <a:endParaRPr sz="1600">
              <a:solidFill>
                <a:schemeClr val="dk1"/>
              </a:solidFill>
              <a:latin typeface="Vidaloka"/>
              <a:ea typeface="Vidaloka"/>
              <a:cs typeface="Vidaloka"/>
              <a:sym typeface="Vidaloka"/>
            </a:endParaRPr>
          </a:p>
          <a:p>
            <a:pPr indent="-330200" lvl="0" marL="457200" rtl="0" algn="l">
              <a:lnSpc>
                <a:spcPct val="115000"/>
              </a:lnSpc>
              <a:spcBef>
                <a:spcPts val="1000"/>
              </a:spcBef>
              <a:spcAft>
                <a:spcPts val="0"/>
              </a:spcAft>
              <a:buClr>
                <a:schemeClr val="dk1"/>
              </a:buClr>
              <a:buSzPts val="1600"/>
              <a:buFont typeface="Vidaloka"/>
              <a:buChar char="●"/>
            </a:pPr>
            <a:r>
              <a:rPr lang="en" sz="1600">
                <a:solidFill>
                  <a:schemeClr val="dk1"/>
                </a:solidFill>
                <a:latin typeface="Vidaloka"/>
                <a:ea typeface="Vidaloka"/>
                <a:cs typeface="Vidaloka"/>
                <a:sym typeface="Vidaloka"/>
              </a:rPr>
              <a:t>diachronic changes of the relations between X and Y</a:t>
            </a:r>
            <a:endParaRPr sz="1600">
              <a:solidFill>
                <a:schemeClr val="dk1"/>
              </a:solidFill>
              <a:latin typeface="Vidaloka"/>
              <a:ea typeface="Vidaloka"/>
              <a:cs typeface="Vidaloka"/>
              <a:sym typeface="Vidaloka"/>
            </a:endParaRPr>
          </a:p>
          <a:p>
            <a:pPr indent="-330200" lvl="0" marL="457200" rtl="0" algn="l">
              <a:lnSpc>
                <a:spcPct val="115000"/>
              </a:lnSpc>
              <a:spcBef>
                <a:spcPts val="0"/>
              </a:spcBef>
              <a:spcAft>
                <a:spcPts val="0"/>
              </a:spcAft>
              <a:buClr>
                <a:schemeClr val="dk1"/>
              </a:buClr>
              <a:buSzPts val="1600"/>
              <a:buFont typeface="Vidaloka"/>
              <a:buChar char="●"/>
            </a:pPr>
            <a:r>
              <a:rPr lang="en" sz="1600">
                <a:solidFill>
                  <a:schemeClr val="dk1"/>
                </a:solidFill>
                <a:latin typeface="Vidaloka"/>
                <a:ea typeface="Vidaloka"/>
                <a:cs typeface="Vidaloka"/>
                <a:sym typeface="Vidaloka"/>
              </a:rPr>
              <a:t>Gather data from more corpus and compare word representations among corpus.</a:t>
            </a:r>
            <a:endParaRPr sz="1600">
              <a:solidFill>
                <a:schemeClr val="dk1"/>
              </a:solidFill>
              <a:latin typeface="Vidaloka"/>
              <a:ea typeface="Vidaloka"/>
              <a:cs typeface="Vidaloka"/>
              <a:sym typeface="Vidaloka"/>
            </a:endParaRPr>
          </a:p>
        </p:txBody>
      </p:sp>
      <p:sp>
        <p:nvSpPr>
          <p:cNvPr id="453" name="Google Shape;453;p55"/>
          <p:cNvSpPr txBox="1"/>
          <p:nvPr>
            <p:ph type="title"/>
          </p:nvPr>
        </p:nvSpPr>
        <p:spPr>
          <a:xfrm>
            <a:off x="615600" y="501350"/>
            <a:ext cx="791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Certain pattern exists. </a:t>
            </a:r>
            <a:endParaRPr/>
          </a:p>
        </p:txBody>
      </p:sp>
      <p:sp>
        <p:nvSpPr>
          <p:cNvPr id="454" name="Google Shape;454;p55"/>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6"/>
          <p:cNvSpPr txBox="1"/>
          <p:nvPr>
            <p:ph idx="1" type="subTitle"/>
          </p:nvPr>
        </p:nvSpPr>
        <p:spPr>
          <a:xfrm>
            <a:off x="713225" y="1348050"/>
            <a:ext cx="7719900" cy="27522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Vidaloka"/>
              <a:buChar char="●"/>
            </a:pPr>
            <a:r>
              <a:rPr lang="en" sz="1600">
                <a:solidFill>
                  <a:schemeClr val="dk1"/>
                </a:solidFill>
                <a:latin typeface="Vidaloka"/>
                <a:ea typeface="Vidaloka"/>
                <a:cs typeface="Vidaloka"/>
                <a:sym typeface="Vidaloka"/>
              </a:rPr>
              <a:t>D</a:t>
            </a:r>
            <a:r>
              <a:rPr lang="en" sz="1600">
                <a:solidFill>
                  <a:schemeClr val="dk1"/>
                </a:solidFill>
                <a:latin typeface="Vidaloka"/>
                <a:ea typeface="Vidaloka"/>
                <a:cs typeface="Vidaloka"/>
                <a:sym typeface="Vidaloka"/>
              </a:rPr>
              <a:t>ata sentence are limited by only collecting from Chinese Word Sketch Engine, which is mostly comprised of news. Collecting data sentences from other colloquial corpus such as PTT Forum would be great.</a:t>
            </a:r>
            <a:endParaRPr sz="1600">
              <a:solidFill>
                <a:schemeClr val="dk1"/>
              </a:solidFill>
              <a:latin typeface="Vidaloka"/>
              <a:ea typeface="Vidaloka"/>
              <a:cs typeface="Vidaloka"/>
              <a:sym typeface="Vidaloka"/>
            </a:endParaRPr>
          </a:p>
          <a:p>
            <a:pPr indent="-330200" lvl="0" marL="457200" rtl="0" algn="l">
              <a:lnSpc>
                <a:spcPct val="115000"/>
              </a:lnSpc>
              <a:spcBef>
                <a:spcPts val="0"/>
              </a:spcBef>
              <a:spcAft>
                <a:spcPts val="0"/>
              </a:spcAft>
              <a:buClr>
                <a:schemeClr val="dk1"/>
              </a:buClr>
              <a:buSzPts val="1600"/>
              <a:buFont typeface="Vidaloka"/>
              <a:buChar char="●"/>
            </a:pPr>
            <a:r>
              <a:rPr lang="en" sz="1600">
                <a:solidFill>
                  <a:schemeClr val="dk1"/>
                </a:solidFill>
                <a:latin typeface="Vidaloka"/>
                <a:ea typeface="Vidaloka"/>
                <a:cs typeface="Vidaloka"/>
                <a:sym typeface="Vidaloka"/>
              </a:rPr>
              <a:t>NetworkX model too complicated to interpret easily. Could use </a:t>
            </a:r>
            <a:r>
              <a:rPr lang="en" sz="1600">
                <a:solidFill>
                  <a:schemeClr val="dk1"/>
                </a:solidFill>
                <a:latin typeface="Vidaloka"/>
                <a:ea typeface="Vidaloka"/>
                <a:cs typeface="Vidaloka"/>
                <a:sym typeface="Vidaloka"/>
              </a:rPr>
              <a:t>synonymy</a:t>
            </a:r>
            <a:r>
              <a:rPr lang="en" sz="1600">
                <a:solidFill>
                  <a:schemeClr val="dk1"/>
                </a:solidFill>
                <a:latin typeface="Vidaloka"/>
                <a:ea typeface="Vidaloka"/>
                <a:cs typeface="Vidaloka"/>
                <a:sym typeface="Vidaloka"/>
              </a:rPr>
              <a:t> to group similar words into collective nodes.</a:t>
            </a:r>
            <a:endParaRPr sz="1600">
              <a:solidFill>
                <a:schemeClr val="dk1"/>
              </a:solidFill>
              <a:latin typeface="Vidaloka"/>
              <a:ea typeface="Vidaloka"/>
              <a:cs typeface="Vidaloka"/>
              <a:sym typeface="Vidaloka"/>
            </a:endParaRPr>
          </a:p>
          <a:p>
            <a:pPr indent="-330200" lvl="0" marL="457200" rtl="0" algn="l">
              <a:lnSpc>
                <a:spcPct val="115000"/>
              </a:lnSpc>
              <a:spcBef>
                <a:spcPts val="0"/>
              </a:spcBef>
              <a:spcAft>
                <a:spcPts val="0"/>
              </a:spcAft>
              <a:buClr>
                <a:schemeClr val="dk1"/>
              </a:buClr>
              <a:buSzPts val="1600"/>
              <a:buFont typeface="Vidaloka"/>
              <a:buChar char="●"/>
            </a:pPr>
            <a:r>
              <a:rPr lang="en" sz="1600">
                <a:solidFill>
                  <a:schemeClr val="dk1"/>
                </a:solidFill>
                <a:latin typeface="Vidaloka"/>
                <a:ea typeface="Vidaloka"/>
                <a:cs typeface="Vidaloka"/>
                <a:sym typeface="Vidaloka"/>
              </a:rPr>
              <a:t>Word vector representations of </a:t>
            </a:r>
            <a:r>
              <a:rPr i="1" lang="en" sz="1600">
                <a:solidFill>
                  <a:schemeClr val="dk1"/>
                </a:solidFill>
                <a:latin typeface="Vidaloka"/>
                <a:ea typeface="Vidaloka"/>
                <a:cs typeface="Vidaloka"/>
                <a:sym typeface="Vidaloka"/>
              </a:rPr>
              <a:t>X</a:t>
            </a:r>
            <a:r>
              <a:rPr lang="en" sz="1600">
                <a:solidFill>
                  <a:schemeClr val="dk1"/>
                </a:solidFill>
                <a:latin typeface="Vidaloka"/>
                <a:ea typeface="Vidaloka"/>
                <a:cs typeface="Vidaloka"/>
                <a:sym typeface="Vidaloka"/>
              </a:rPr>
              <a:t> and </a:t>
            </a:r>
            <a:r>
              <a:rPr i="1" lang="en" sz="1600">
                <a:solidFill>
                  <a:schemeClr val="dk1"/>
                </a:solidFill>
                <a:latin typeface="Vidaloka"/>
                <a:ea typeface="Vidaloka"/>
                <a:cs typeface="Vidaloka"/>
                <a:sym typeface="Vidaloka"/>
              </a:rPr>
              <a:t>Y </a:t>
            </a:r>
            <a:r>
              <a:rPr lang="en" sz="1600">
                <a:solidFill>
                  <a:schemeClr val="dk1"/>
                </a:solidFill>
                <a:latin typeface="Vidaloka"/>
                <a:ea typeface="Vidaloka"/>
                <a:cs typeface="Vidaloka"/>
                <a:sym typeface="Vidaloka"/>
              </a:rPr>
              <a:t>are hard to visualize aesthetically. Any suggestions?</a:t>
            </a:r>
            <a:endParaRPr sz="1600">
              <a:solidFill>
                <a:schemeClr val="dk1"/>
              </a:solidFill>
              <a:latin typeface="Vidaloka"/>
              <a:ea typeface="Vidaloka"/>
              <a:cs typeface="Vidaloka"/>
              <a:sym typeface="Vidaloka"/>
            </a:endParaRPr>
          </a:p>
          <a:p>
            <a:pPr indent="-330200" lvl="0" marL="457200" rtl="0" algn="l">
              <a:lnSpc>
                <a:spcPct val="115000"/>
              </a:lnSpc>
              <a:spcBef>
                <a:spcPts val="0"/>
              </a:spcBef>
              <a:spcAft>
                <a:spcPts val="0"/>
              </a:spcAft>
              <a:buClr>
                <a:schemeClr val="dk1"/>
              </a:buClr>
              <a:buSzPts val="1600"/>
              <a:buFont typeface="Vidaloka"/>
              <a:buChar char="●"/>
            </a:pPr>
            <a:r>
              <a:rPr lang="en" sz="1600">
                <a:solidFill>
                  <a:schemeClr val="dk1"/>
                </a:solidFill>
                <a:latin typeface="Vidaloka"/>
                <a:ea typeface="Vidaloka"/>
                <a:cs typeface="Vidaloka"/>
                <a:sym typeface="Vidaloka"/>
              </a:rPr>
              <a:t>Part of speech, sentiment, and phrase length may be altering the word vector representations and should be controlled.</a:t>
            </a:r>
            <a:endParaRPr sz="1600">
              <a:solidFill>
                <a:schemeClr val="dk1"/>
              </a:solidFill>
              <a:latin typeface="Vidaloka"/>
              <a:ea typeface="Vidaloka"/>
              <a:cs typeface="Vidaloka"/>
              <a:sym typeface="Vidaloka"/>
            </a:endParaRPr>
          </a:p>
        </p:txBody>
      </p:sp>
      <p:sp>
        <p:nvSpPr>
          <p:cNvPr id="460" name="Google Shape;460;p56"/>
          <p:cNvSpPr txBox="1"/>
          <p:nvPr>
            <p:ph type="title"/>
          </p:nvPr>
        </p:nvSpPr>
        <p:spPr>
          <a:xfrm>
            <a:off x="713225" y="512075"/>
            <a:ext cx="771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Limitations</a:t>
            </a:r>
            <a:endParaRPr/>
          </a:p>
        </p:txBody>
      </p:sp>
      <p:sp>
        <p:nvSpPr>
          <p:cNvPr id="461" name="Google Shape;461;p56"/>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7"/>
          <p:cNvSpPr txBox="1"/>
          <p:nvPr>
            <p:ph idx="4" type="subTitle"/>
          </p:nvPr>
        </p:nvSpPr>
        <p:spPr>
          <a:xfrm>
            <a:off x="147450" y="1201475"/>
            <a:ext cx="8849100" cy="3450600"/>
          </a:xfrm>
          <a:prstGeom prst="rect">
            <a:avLst/>
          </a:prstGeom>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None/>
            </a:pPr>
            <a:r>
              <a:rPr lang="en" sz="1200">
                <a:solidFill>
                  <a:schemeClr val="dk1"/>
                </a:solidFill>
                <a:latin typeface="Vidaloka"/>
                <a:ea typeface="Vidaloka"/>
                <a:cs typeface="Vidaloka"/>
                <a:sym typeface="Vidaloka"/>
              </a:rPr>
              <a:t>Bojanowski, P., Grave, E., Joulin, A., &amp; Mikolov, T. (2017). Enriching word vectors with subword information. </a:t>
            </a:r>
            <a:r>
              <a:rPr i="1" lang="en" sz="1200">
                <a:solidFill>
                  <a:schemeClr val="dk1"/>
                </a:solidFill>
                <a:latin typeface="Vidaloka"/>
                <a:ea typeface="Vidaloka"/>
                <a:cs typeface="Vidaloka"/>
                <a:sym typeface="Vidaloka"/>
              </a:rPr>
              <a:t>Transactions of the Association for Computational Linguistics</a:t>
            </a:r>
            <a:r>
              <a:rPr lang="en" sz="1200">
                <a:solidFill>
                  <a:schemeClr val="dk1"/>
                </a:solidFill>
                <a:latin typeface="Vidaloka"/>
                <a:ea typeface="Vidaloka"/>
                <a:cs typeface="Vidaloka"/>
                <a:sym typeface="Vidaloka"/>
              </a:rPr>
              <a:t>, </a:t>
            </a:r>
            <a:r>
              <a:rPr i="1" lang="en" sz="1200">
                <a:solidFill>
                  <a:schemeClr val="dk1"/>
                </a:solidFill>
                <a:latin typeface="Vidaloka"/>
                <a:ea typeface="Vidaloka"/>
                <a:cs typeface="Vidaloka"/>
                <a:sym typeface="Vidaloka"/>
              </a:rPr>
              <a:t>5</a:t>
            </a:r>
            <a:r>
              <a:rPr lang="en" sz="1200">
                <a:solidFill>
                  <a:schemeClr val="dk1"/>
                </a:solidFill>
                <a:latin typeface="Vidaloka"/>
                <a:ea typeface="Vidaloka"/>
                <a:cs typeface="Vidaloka"/>
                <a:sym typeface="Vidaloka"/>
              </a:rPr>
              <a:t>, 135-146.</a:t>
            </a:r>
            <a:endParaRPr sz="1200">
              <a:solidFill>
                <a:schemeClr val="dk1"/>
              </a:solidFill>
              <a:latin typeface="Vidaloka"/>
              <a:ea typeface="Vidaloka"/>
              <a:cs typeface="Vidaloka"/>
              <a:sym typeface="Vidaloka"/>
            </a:endParaRPr>
          </a:p>
          <a:p>
            <a:pPr indent="-457200" lvl="0" marL="457200" marR="0" rtl="0" algn="l">
              <a:lnSpc>
                <a:spcPct val="100000"/>
              </a:lnSpc>
              <a:spcBef>
                <a:spcPts val="0"/>
              </a:spcBef>
              <a:spcAft>
                <a:spcPts val="0"/>
              </a:spcAft>
              <a:buNone/>
            </a:pPr>
            <a:r>
              <a:rPr lang="en" sz="1200">
                <a:solidFill>
                  <a:schemeClr val="dk1"/>
                </a:solidFill>
                <a:latin typeface="Vidaloka"/>
                <a:ea typeface="Vidaloka"/>
                <a:cs typeface="Vidaloka"/>
                <a:sym typeface="Vidaloka"/>
              </a:rPr>
              <a:t>Desagulier, G. (2015). Le statut de la fréquence dans les grammaires de constructions: simple comme bonjour?. Langages, (1), 99-128.</a:t>
            </a:r>
            <a:endParaRPr sz="1200">
              <a:solidFill>
                <a:schemeClr val="dk1"/>
              </a:solidFill>
              <a:latin typeface="Vidaloka"/>
              <a:ea typeface="Vidaloka"/>
              <a:cs typeface="Vidaloka"/>
              <a:sym typeface="Vidaloka"/>
            </a:endParaRPr>
          </a:p>
          <a:p>
            <a:pPr indent="-457200" lvl="0" marL="457200" marR="0" rtl="0" algn="l">
              <a:lnSpc>
                <a:spcPct val="100000"/>
              </a:lnSpc>
              <a:spcBef>
                <a:spcPts val="0"/>
              </a:spcBef>
              <a:spcAft>
                <a:spcPts val="0"/>
              </a:spcAft>
              <a:buNone/>
            </a:pPr>
            <a:r>
              <a:rPr lang="en" sz="1200">
                <a:solidFill>
                  <a:schemeClr val="dk1"/>
                </a:solidFill>
                <a:latin typeface="Vidaloka"/>
                <a:ea typeface="Vidaloka"/>
                <a:cs typeface="Vidaloka"/>
                <a:sym typeface="Vidaloka"/>
              </a:rPr>
              <a:t>Goldberg, A. E. (1995). Constructions: A construction grammar approach to argument structure. Chicago: Univ. of Chicago Press.</a:t>
            </a:r>
            <a:endParaRPr sz="1200">
              <a:solidFill>
                <a:schemeClr val="dk1"/>
              </a:solidFill>
              <a:latin typeface="Vidaloka"/>
              <a:ea typeface="Vidaloka"/>
              <a:cs typeface="Vidaloka"/>
              <a:sym typeface="Vidaloka"/>
            </a:endParaRPr>
          </a:p>
          <a:p>
            <a:pPr indent="-457200" lvl="0" marL="457200" marR="0" rtl="0" algn="l">
              <a:lnSpc>
                <a:spcPct val="100000"/>
              </a:lnSpc>
              <a:spcBef>
                <a:spcPts val="0"/>
              </a:spcBef>
              <a:spcAft>
                <a:spcPts val="0"/>
              </a:spcAft>
              <a:buNone/>
            </a:pPr>
            <a:r>
              <a:rPr lang="en" sz="1200">
                <a:solidFill>
                  <a:schemeClr val="dk1"/>
                </a:solidFill>
                <a:latin typeface="Vidaloka"/>
                <a:ea typeface="Vidaloka"/>
                <a:cs typeface="Vidaloka"/>
                <a:sym typeface="Vidaloka"/>
              </a:rPr>
              <a:t>Huang C.-R., Smith S., Ma W.-Y., &amp; ŠImon P. (2005). Academia Sinica Center for Digital Cultures. Chinese Word Sketch Engine. Retrieved December 21, 2021, from</a:t>
            </a:r>
            <a:r>
              <a:rPr lang="en" sz="1200">
                <a:solidFill>
                  <a:schemeClr val="dk1"/>
                </a:solidFill>
                <a:uFill>
                  <a:noFill/>
                </a:uFill>
                <a:latin typeface="Vidaloka"/>
                <a:ea typeface="Vidaloka"/>
                <a:cs typeface="Vidaloka"/>
                <a:sym typeface="Vidaloka"/>
                <a:hlinkClick r:id="rId3">
                  <a:extLst>
                    <a:ext uri="{A12FA001-AC4F-418D-AE19-62706E023703}">
                      <ahyp:hlinkClr val="tx"/>
                    </a:ext>
                  </a:extLst>
                </a:hlinkClick>
              </a:rPr>
              <a:t> </a:t>
            </a:r>
            <a:r>
              <a:rPr lang="en" sz="1200" u="sng">
                <a:solidFill>
                  <a:schemeClr val="hlink"/>
                </a:solidFill>
                <a:latin typeface="Vidaloka"/>
                <a:ea typeface="Vidaloka"/>
                <a:cs typeface="Vidaloka"/>
                <a:sym typeface="Vidaloka"/>
                <a:hlinkClick r:id="rId4"/>
              </a:rPr>
              <a:t>https://wordsketch.ling.sinica.edu.tw/cws/</a:t>
            </a:r>
            <a:endParaRPr sz="1200">
              <a:solidFill>
                <a:schemeClr val="dk1"/>
              </a:solidFill>
              <a:latin typeface="Vidaloka"/>
              <a:ea typeface="Vidaloka"/>
              <a:cs typeface="Vidaloka"/>
              <a:sym typeface="Vidaloka"/>
            </a:endParaRPr>
          </a:p>
          <a:p>
            <a:pPr indent="-457200" lvl="0" marL="457200" marR="0" rtl="0" algn="l">
              <a:lnSpc>
                <a:spcPct val="100000"/>
              </a:lnSpc>
              <a:spcBef>
                <a:spcPts val="0"/>
              </a:spcBef>
              <a:spcAft>
                <a:spcPts val="0"/>
              </a:spcAft>
              <a:buNone/>
            </a:pPr>
            <a:r>
              <a:rPr lang="en" sz="1200">
                <a:solidFill>
                  <a:schemeClr val="dk1"/>
                </a:solidFill>
                <a:latin typeface="Vidaloka"/>
                <a:ea typeface="Vidaloka"/>
                <a:cs typeface="Vidaloka"/>
                <a:sym typeface="Vidaloka"/>
              </a:rPr>
              <a:t>Joulin, A., Grave, E., Bojanowski, P., Douze, M., Jégou, H., &amp; Mikolov, T. (2016a). Fasttext. zip: Compressing text classification models. </a:t>
            </a:r>
            <a:r>
              <a:rPr i="1" lang="en" sz="1200">
                <a:solidFill>
                  <a:schemeClr val="dk1"/>
                </a:solidFill>
                <a:latin typeface="Vidaloka"/>
                <a:ea typeface="Vidaloka"/>
                <a:cs typeface="Vidaloka"/>
                <a:sym typeface="Vidaloka"/>
              </a:rPr>
              <a:t>arXiv preprint arXiv:1612.03651</a:t>
            </a:r>
            <a:r>
              <a:rPr lang="en" sz="1200">
                <a:solidFill>
                  <a:schemeClr val="dk1"/>
                </a:solidFill>
                <a:latin typeface="Vidaloka"/>
                <a:ea typeface="Vidaloka"/>
                <a:cs typeface="Vidaloka"/>
                <a:sym typeface="Vidaloka"/>
              </a:rPr>
              <a:t>.</a:t>
            </a:r>
            <a:endParaRPr sz="1200">
              <a:solidFill>
                <a:schemeClr val="dk1"/>
              </a:solidFill>
              <a:latin typeface="Vidaloka"/>
              <a:ea typeface="Vidaloka"/>
              <a:cs typeface="Vidaloka"/>
              <a:sym typeface="Vidaloka"/>
            </a:endParaRPr>
          </a:p>
          <a:p>
            <a:pPr indent="-457200" lvl="0" marL="457200" marR="0" rtl="0" algn="l">
              <a:lnSpc>
                <a:spcPct val="100000"/>
              </a:lnSpc>
              <a:spcBef>
                <a:spcPts val="0"/>
              </a:spcBef>
              <a:spcAft>
                <a:spcPts val="0"/>
              </a:spcAft>
              <a:buNone/>
            </a:pPr>
            <a:r>
              <a:rPr lang="en" sz="1200">
                <a:solidFill>
                  <a:schemeClr val="dk1"/>
                </a:solidFill>
                <a:latin typeface="Vidaloka"/>
                <a:ea typeface="Vidaloka"/>
                <a:cs typeface="Vidaloka"/>
                <a:sym typeface="Vidaloka"/>
              </a:rPr>
              <a:t>Joulin, A., Grave, E., Bojanowski, P., &amp; Mikolov, T. (2016b). Bag of tricks for efficient text classification. </a:t>
            </a:r>
            <a:r>
              <a:rPr i="1" lang="en" sz="1200">
                <a:solidFill>
                  <a:schemeClr val="dk1"/>
                </a:solidFill>
                <a:latin typeface="Vidaloka"/>
                <a:ea typeface="Vidaloka"/>
                <a:cs typeface="Vidaloka"/>
                <a:sym typeface="Vidaloka"/>
              </a:rPr>
              <a:t>arXiv preprint arXiv:1607.01759</a:t>
            </a:r>
            <a:r>
              <a:rPr lang="en" sz="1200">
                <a:solidFill>
                  <a:schemeClr val="dk1"/>
                </a:solidFill>
                <a:latin typeface="Vidaloka"/>
                <a:ea typeface="Vidaloka"/>
                <a:cs typeface="Vidaloka"/>
                <a:sym typeface="Vidaloka"/>
              </a:rPr>
              <a:t>.</a:t>
            </a:r>
            <a:endParaRPr sz="1200">
              <a:solidFill>
                <a:schemeClr val="dk1"/>
              </a:solidFill>
              <a:latin typeface="Vidaloka"/>
              <a:ea typeface="Vidaloka"/>
              <a:cs typeface="Vidaloka"/>
              <a:sym typeface="Vidaloka"/>
            </a:endParaRPr>
          </a:p>
          <a:p>
            <a:pPr indent="-457200" lvl="0" marL="457200" marR="0" rtl="0" algn="l">
              <a:lnSpc>
                <a:spcPct val="100000"/>
              </a:lnSpc>
              <a:spcBef>
                <a:spcPts val="0"/>
              </a:spcBef>
              <a:spcAft>
                <a:spcPts val="0"/>
              </a:spcAft>
              <a:buNone/>
            </a:pPr>
            <a:r>
              <a:rPr lang="en" sz="1200">
                <a:solidFill>
                  <a:schemeClr val="dk1"/>
                </a:solidFill>
                <a:latin typeface="Vidaloka"/>
                <a:ea typeface="Vidaloka"/>
                <a:cs typeface="Vidaloka"/>
                <a:sym typeface="Vidaloka"/>
              </a:rPr>
              <a:t>Liu F., Luo Q. (2020). Gradability, Subjectivity and the Semantics of the Adjectival zhen ‘real’ and jia ‘fake’ in Mandarin. In: Hong JF., Zhang Y., Liu P. (eds) Chinese Lexical Semantics. CLSW 2019. Lecture Notes in Computer Science, vol 11831. Springer, Cham.</a:t>
            </a:r>
            <a:r>
              <a:rPr lang="en" sz="1200">
                <a:solidFill>
                  <a:schemeClr val="dk1"/>
                </a:solidFill>
                <a:uFill>
                  <a:noFill/>
                </a:uFill>
                <a:latin typeface="Vidaloka"/>
                <a:ea typeface="Vidaloka"/>
                <a:cs typeface="Vidaloka"/>
                <a:sym typeface="Vidaloka"/>
                <a:hlinkClick r:id="rId5">
                  <a:extLst>
                    <a:ext uri="{A12FA001-AC4F-418D-AE19-62706E023703}">
                      <ahyp:hlinkClr val="tx"/>
                    </a:ext>
                  </a:extLst>
                </a:hlinkClick>
              </a:rPr>
              <a:t> </a:t>
            </a:r>
            <a:r>
              <a:rPr lang="en" sz="1200" u="sng">
                <a:solidFill>
                  <a:schemeClr val="hlink"/>
                </a:solidFill>
                <a:latin typeface="Vidaloka"/>
                <a:ea typeface="Vidaloka"/>
                <a:cs typeface="Vidaloka"/>
                <a:sym typeface="Vidaloka"/>
                <a:hlinkClick r:id="rId6"/>
              </a:rPr>
              <a:t>https://doi.org/10.1007/978-3-030-38189-9_17</a:t>
            </a:r>
            <a:endParaRPr sz="1200">
              <a:latin typeface="Vidaloka"/>
              <a:ea typeface="Vidaloka"/>
              <a:cs typeface="Vidaloka"/>
              <a:sym typeface="Vidaloka"/>
            </a:endParaRPr>
          </a:p>
          <a:p>
            <a:pPr indent="-457200" lvl="0" marL="457200" marR="0" rtl="0" algn="l">
              <a:lnSpc>
                <a:spcPct val="100000"/>
              </a:lnSpc>
              <a:spcBef>
                <a:spcPts val="0"/>
              </a:spcBef>
              <a:spcAft>
                <a:spcPts val="0"/>
              </a:spcAft>
              <a:buNone/>
            </a:pPr>
            <a:r>
              <a:rPr lang="en" sz="1200">
                <a:solidFill>
                  <a:schemeClr val="dk1"/>
                </a:solidFill>
                <a:latin typeface="Vidaloka"/>
                <a:ea typeface="Vidaloka"/>
                <a:cs typeface="Vidaloka"/>
                <a:sym typeface="Vidaloka"/>
              </a:rPr>
              <a:t>Rambelli, G., Chersoni, E., Blache, P., Huang, C. R., &amp; Lenci, A. (2019, August). Distributional semantics meets construction grammar. towards a unified usage-based model of grammar and meaning. In First International Workshop on Designing Meaning Representations (DMR 2019).</a:t>
            </a:r>
            <a:endParaRPr sz="1200">
              <a:latin typeface="Vidaloka"/>
              <a:ea typeface="Vidaloka"/>
              <a:cs typeface="Vidaloka"/>
              <a:sym typeface="Vidaloka"/>
            </a:endParaRPr>
          </a:p>
        </p:txBody>
      </p:sp>
      <p:sp>
        <p:nvSpPr>
          <p:cNvPr id="467" name="Google Shape;467;p57"/>
          <p:cNvSpPr txBox="1"/>
          <p:nvPr>
            <p:ph type="title"/>
          </p:nvPr>
        </p:nvSpPr>
        <p:spPr>
          <a:xfrm>
            <a:off x="2320650" y="512064"/>
            <a:ext cx="4502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 References</a:t>
            </a:r>
            <a:endParaRPr/>
          </a:p>
        </p:txBody>
      </p:sp>
      <p:sp>
        <p:nvSpPr>
          <p:cNvPr id="468" name="Google Shape;468;p57"/>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8"/>
          <p:cNvSpPr txBox="1"/>
          <p:nvPr>
            <p:ph type="title"/>
          </p:nvPr>
        </p:nvSpPr>
        <p:spPr>
          <a:xfrm>
            <a:off x="-110700" y="1741025"/>
            <a:ext cx="9365400" cy="9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Thank you for listening</a:t>
            </a:r>
            <a:endParaRPr sz="6000"/>
          </a:p>
        </p:txBody>
      </p:sp>
      <p:sp>
        <p:nvSpPr>
          <p:cNvPr id="474" name="Google Shape;474;p58"/>
          <p:cNvSpPr txBox="1"/>
          <p:nvPr>
            <p:ph idx="1" type="subTitle"/>
          </p:nvPr>
        </p:nvSpPr>
        <p:spPr>
          <a:xfrm>
            <a:off x="2983350" y="2663825"/>
            <a:ext cx="3177300" cy="92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Any questions?</a:t>
            </a:r>
            <a:endParaRPr/>
          </a:p>
        </p:txBody>
      </p:sp>
      <p:sp>
        <p:nvSpPr>
          <p:cNvPr id="475" name="Google Shape;475;p58"/>
          <p:cNvSpPr txBox="1"/>
          <p:nvPr>
            <p:ph idx="4294967295" type="subTitle"/>
          </p:nvPr>
        </p:nvSpPr>
        <p:spPr>
          <a:xfrm>
            <a:off x="2684380" y="4088550"/>
            <a:ext cx="3790200" cy="279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100"/>
              <a:t>Please keep this slide for attribution</a:t>
            </a:r>
            <a:endParaRPr sz="1100"/>
          </a:p>
        </p:txBody>
      </p:sp>
      <p:sp>
        <p:nvSpPr>
          <p:cNvPr id="476" name="Google Shape;476;p58"/>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80" name="Shape 480"/>
        <p:cNvGrpSpPr/>
        <p:nvPr/>
      </p:nvGrpSpPr>
      <p:grpSpPr>
        <a:xfrm>
          <a:off x="0" y="0"/>
          <a:ext cx="0" cy="0"/>
          <a:chOff x="0" y="0"/>
          <a:chExt cx="0" cy="0"/>
        </a:xfrm>
      </p:grpSpPr>
      <p:pic>
        <p:nvPicPr>
          <p:cNvPr id="481" name="Google Shape;481;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8"/>
          <p:cNvSpPr txBox="1"/>
          <p:nvPr>
            <p:ph type="title"/>
          </p:nvPr>
        </p:nvSpPr>
        <p:spPr>
          <a:xfrm>
            <a:off x="2714550" y="2543963"/>
            <a:ext cx="37149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305" name="Google Shape;305;p38"/>
          <p:cNvSpPr txBox="1"/>
          <p:nvPr>
            <p:ph idx="2" type="title"/>
          </p:nvPr>
        </p:nvSpPr>
        <p:spPr>
          <a:xfrm>
            <a:off x="3746550" y="1478925"/>
            <a:ext cx="1650900" cy="97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06" name="Google Shape;306;p38"/>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9"/>
          <p:cNvSpPr txBox="1"/>
          <p:nvPr>
            <p:ph idx="1" type="subTitle"/>
          </p:nvPr>
        </p:nvSpPr>
        <p:spPr>
          <a:xfrm>
            <a:off x="685350" y="1313375"/>
            <a:ext cx="7773300" cy="29856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Vidaloka"/>
              <a:buChar char="●"/>
            </a:pPr>
            <a:r>
              <a:rPr lang="en" sz="1600">
                <a:solidFill>
                  <a:schemeClr val="dk1"/>
                </a:solidFill>
                <a:latin typeface="Vidaloka"/>
                <a:ea typeface="Vidaloka"/>
                <a:cs typeface="Vidaloka"/>
                <a:sym typeface="Vidaloka"/>
              </a:rPr>
              <a:t>Constructions are stored pairings of form and meanings that are partially filled and have </a:t>
            </a:r>
            <a:r>
              <a:rPr lang="en" sz="1600">
                <a:solidFill>
                  <a:schemeClr val="dk1"/>
                </a:solidFill>
                <a:latin typeface="Vidaloka"/>
                <a:ea typeface="Vidaloka"/>
                <a:cs typeface="Vidaloka"/>
                <a:sym typeface="Vidaloka"/>
              </a:rPr>
              <a:t>full linguistic </a:t>
            </a:r>
            <a:r>
              <a:rPr lang="en" sz="1600">
                <a:solidFill>
                  <a:schemeClr val="dk1"/>
                </a:solidFill>
                <a:latin typeface="Vidaloka"/>
                <a:ea typeface="Vidaloka"/>
                <a:cs typeface="Vidaloka"/>
                <a:sym typeface="Vidaloka"/>
              </a:rPr>
              <a:t>patterns (Goldberg, 2003).</a:t>
            </a:r>
            <a:endParaRPr sz="1600">
              <a:solidFill>
                <a:schemeClr val="dk1"/>
              </a:solidFill>
              <a:latin typeface="Vidaloka"/>
              <a:ea typeface="Vidaloka"/>
              <a:cs typeface="Vidaloka"/>
              <a:sym typeface="Vidaloka"/>
            </a:endParaRPr>
          </a:p>
          <a:p>
            <a:pPr indent="-330200" lvl="0" marL="457200" rtl="0" algn="l">
              <a:lnSpc>
                <a:spcPct val="115000"/>
              </a:lnSpc>
              <a:spcBef>
                <a:spcPts val="0"/>
              </a:spcBef>
              <a:spcAft>
                <a:spcPts val="0"/>
              </a:spcAft>
              <a:buClr>
                <a:schemeClr val="dk1"/>
              </a:buClr>
              <a:buSzPts val="1600"/>
              <a:buFont typeface="Vidaloka"/>
              <a:buChar char="●"/>
            </a:pPr>
            <a:r>
              <a:rPr lang="en" sz="1600">
                <a:solidFill>
                  <a:schemeClr val="dk1"/>
                </a:solidFill>
                <a:latin typeface="Vidaloka"/>
                <a:ea typeface="Vidaloka"/>
                <a:cs typeface="Vidaloka"/>
                <a:sym typeface="Vidaloka"/>
              </a:rPr>
              <a:t>The construction </a:t>
            </a:r>
            <a:r>
              <a:rPr i="1" lang="en" sz="1600">
                <a:solidFill>
                  <a:schemeClr val="dk1"/>
                </a:solidFill>
                <a:latin typeface="Vidaloka"/>
                <a:ea typeface="Vidaloka"/>
                <a:cs typeface="Vidaloka"/>
                <a:sym typeface="Vidaloka"/>
              </a:rPr>
              <a:t>jia X zhen Y</a:t>
            </a:r>
            <a:r>
              <a:rPr lang="en" sz="1600">
                <a:solidFill>
                  <a:schemeClr val="dk1"/>
                </a:solidFill>
                <a:latin typeface="Vidaloka"/>
                <a:ea typeface="Vidaloka"/>
                <a:cs typeface="Vidaloka"/>
                <a:sym typeface="Vidaloka"/>
              </a:rPr>
              <a:t> has been popular in news and Internet forums. </a:t>
            </a:r>
            <a:endParaRPr sz="1600">
              <a:solidFill>
                <a:schemeClr val="dk1"/>
              </a:solidFill>
              <a:latin typeface="Vidaloka"/>
              <a:ea typeface="Vidaloka"/>
              <a:cs typeface="Vidaloka"/>
              <a:sym typeface="Vidaloka"/>
            </a:endParaRPr>
          </a:p>
          <a:p>
            <a:pPr indent="0" lvl="0" marL="457200" rtl="0" algn="l">
              <a:lnSpc>
                <a:spcPct val="115000"/>
              </a:lnSpc>
              <a:spcBef>
                <a:spcPts val="0"/>
              </a:spcBef>
              <a:spcAft>
                <a:spcPts val="0"/>
              </a:spcAft>
              <a:buNone/>
            </a:pPr>
            <a:r>
              <a:t/>
            </a:r>
            <a:endParaRPr sz="1600">
              <a:solidFill>
                <a:schemeClr val="dk1"/>
              </a:solidFill>
              <a:latin typeface="Vidaloka"/>
              <a:ea typeface="Vidaloka"/>
              <a:cs typeface="Vidaloka"/>
              <a:sym typeface="Vidaloka"/>
            </a:endParaRPr>
          </a:p>
          <a:p>
            <a:pPr indent="-330200" lvl="0" marL="457200" rtl="0" algn="l">
              <a:lnSpc>
                <a:spcPct val="115000"/>
              </a:lnSpc>
              <a:spcBef>
                <a:spcPts val="0"/>
              </a:spcBef>
              <a:spcAft>
                <a:spcPts val="0"/>
              </a:spcAft>
              <a:buClr>
                <a:schemeClr val="dk1"/>
              </a:buClr>
              <a:buSzPts val="1600"/>
              <a:buFont typeface="Vidaloka"/>
              <a:buChar char="●"/>
            </a:pPr>
            <a:r>
              <a:rPr lang="en" sz="1600">
                <a:solidFill>
                  <a:schemeClr val="dk1"/>
                </a:solidFill>
                <a:latin typeface="Vidaloka"/>
                <a:ea typeface="Vidaloka"/>
                <a:cs typeface="Vidaloka"/>
                <a:sym typeface="Vidaloka"/>
              </a:rPr>
              <a:t>Desagulier (2015) uses </a:t>
            </a:r>
            <a:r>
              <a:rPr i="1" lang="en" sz="1600">
                <a:solidFill>
                  <a:schemeClr val="dk1"/>
                </a:solidFill>
                <a:latin typeface="Vidaloka"/>
                <a:ea typeface="Vidaloka"/>
                <a:cs typeface="Vidaloka"/>
                <a:sym typeface="Vidaloka"/>
              </a:rPr>
              <a:t>l’analyse collexémique covariante</a:t>
            </a:r>
            <a:r>
              <a:rPr lang="en" sz="1600">
                <a:solidFill>
                  <a:schemeClr val="dk1"/>
                </a:solidFill>
                <a:latin typeface="Vidaloka"/>
                <a:ea typeface="Vidaloka"/>
                <a:cs typeface="Vidaloka"/>
                <a:sym typeface="Vidaloka"/>
              </a:rPr>
              <a:t>, a quantitative approach of word distributions in English construction &lt;ADJ </a:t>
            </a:r>
            <a:r>
              <a:rPr i="1" lang="en" sz="1600">
                <a:solidFill>
                  <a:schemeClr val="dk1"/>
                </a:solidFill>
                <a:latin typeface="Vidaloka"/>
                <a:ea typeface="Vidaloka"/>
                <a:cs typeface="Vidaloka"/>
                <a:sym typeface="Vidaloka"/>
              </a:rPr>
              <a:t>as</a:t>
            </a:r>
            <a:r>
              <a:rPr lang="en" sz="1600">
                <a:solidFill>
                  <a:schemeClr val="dk1"/>
                </a:solidFill>
                <a:latin typeface="Vidaloka"/>
                <a:ea typeface="Vidaloka"/>
                <a:cs typeface="Vidaloka"/>
                <a:sym typeface="Vidaloka"/>
              </a:rPr>
              <a:t> GN&gt;.</a:t>
            </a:r>
            <a:endParaRPr sz="1600">
              <a:solidFill>
                <a:schemeClr val="dk1"/>
              </a:solidFill>
              <a:latin typeface="Vidaloka"/>
              <a:ea typeface="Vidaloka"/>
              <a:cs typeface="Vidaloka"/>
              <a:sym typeface="Vidaloka"/>
            </a:endParaRPr>
          </a:p>
          <a:p>
            <a:pPr indent="-330200" lvl="0" marL="457200" rtl="0" algn="l">
              <a:lnSpc>
                <a:spcPct val="115000"/>
              </a:lnSpc>
              <a:spcBef>
                <a:spcPts val="0"/>
              </a:spcBef>
              <a:spcAft>
                <a:spcPts val="0"/>
              </a:spcAft>
              <a:buClr>
                <a:schemeClr val="dk1"/>
              </a:buClr>
              <a:buSzPts val="1600"/>
              <a:buFont typeface="Vidaloka"/>
              <a:buChar char="●"/>
            </a:pPr>
            <a:r>
              <a:rPr lang="en" sz="1600">
                <a:solidFill>
                  <a:schemeClr val="dk1"/>
                </a:solidFill>
                <a:latin typeface="Vidaloka"/>
                <a:ea typeface="Vidaloka"/>
                <a:cs typeface="Vidaloka"/>
                <a:sym typeface="Vidaloka"/>
              </a:rPr>
              <a:t>This paper adopts a similar approach to that of Desagulier (2015), but differs in:</a:t>
            </a:r>
            <a:endParaRPr sz="1600">
              <a:solidFill>
                <a:schemeClr val="dk1"/>
              </a:solidFill>
              <a:latin typeface="Vidaloka"/>
              <a:ea typeface="Vidaloka"/>
              <a:cs typeface="Vidaloka"/>
              <a:sym typeface="Vidaloka"/>
            </a:endParaRPr>
          </a:p>
          <a:p>
            <a:pPr indent="-330200" lvl="1" marL="914400" rtl="0" algn="l">
              <a:lnSpc>
                <a:spcPct val="115000"/>
              </a:lnSpc>
              <a:spcBef>
                <a:spcPts val="0"/>
              </a:spcBef>
              <a:spcAft>
                <a:spcPts val="0"/>
              </a:spcAft>
              <a:buClr>
                <a:schemeClr val="dk1"/>
              </a:buClr>
              <a:buSzPts val="1600"/>
              <a:buFont typeface="Vidaloka"/>
              <a:buChar char="○"/>
            </a:pPr>
            <a:r>
              <a:rPr lang="en" sz="1600">
                <a:solidFill>
                  <a:schemeClr val="dk1"/>
                </a:solidFill>
                <a:latin typeface="Vidaloka"/>
                <a:ea typeface="Vidaloka"/>
                <a:cs typeface="Vidaloka"/>
                <a:sym typeface="Vidaloka"/>
              </a:rPr>
              <a:t>language: Chinese construction </a:t>
            </a:r>
            <a:r>
              <a:rPr i="1" lang="en" sz="1600">
                <a:solidFill>
                  <a:schemeClr val="dk1"/>
                </a:solidFill>
                <a:latin typeface="Vidaloka"/>
                <a:ea typeface="Vidaloka"/>
                <a:cs typeface="Vidaloka"/>
                <a:sym typeface="Vidaloka"/>
              </a:rPr>
              <a:t>jia X zhen Y</a:t>
            </a:r>
            <a:r>
              <a:rPr lang="en" sz="1600">
                <a:solidFill>
                  <a:schemeClr val="dk1"/>
                </a:solidFill>
                <a:latin typeface="Vidaloka"/>
                <a:ea typeface="Vidaloka"/>
                <a:cs typeface="Vidaloka"/>
                <a:sym typeface="Vidaloka"/>
              </a:rPr>
              <a:t> </a:t>
            </a:r>
            <a:endParaRPr sz="1600">
              <a:solidFill>
                <a:schemeClr val="dk1"/>
              </a:solidFill>
              <a:latin typeface="Vidaloka"/>
              <a:ea typeface="Vidaloka"/>
              <a:cs typeface="Vidaloka"/>
              <a:sym typeface="Vidaloka"/>
            </a:endParaRPr>
          </a:p>
          <a:p>
            <a:pPr indent="-330200" lvl="1" marL="914400" rtl="0" algn="l">
              <a:lnSpc>
                <a:spcPct val="115000"/>
              </a:lnSpc>
              <a:spcBef>
                <a:spcPts val="0"/>
              </a:spcBef>
              <a:spcAft>
                <a:spcPts val="0"/>
              </a:spcAft>
              <a:buClr>
                <a:schemeClr val="dk1"/>
              </a:buClr>
              <a:buSzPts val="1600"/>
              <a:buFont typeface="Vidaloka"/>
              <a:buChar char="○"/>
            </a:pPr>
            <a:r>
              <a:rPr lang="en" sz="1600">
                <a:solidFill>
                  <a:schemeClr val="dk1"/>
                </a:solidFill>
                <a:latin typeface="Vidaloka"/>
                <a:ea typeface="Vidaloka"/>
                <a:cs typeface="Vidaloka"/>
                <a:sym typeface="Vidaloka"/>
              </a:rPr>
              <a:t>model</a:t>
            </a:r>
            <a:r>
              <a:rPr lang="en" sz="1600">
                <a:solidFill>
                  <a:schemeClr val="dk1"/>
                </a:solidFill>
                <a:latin typeface="Vidaloka"/>
                <a:ea typeface="Vidaloka"/>
                <a:cs typeface="Vidaloka"/>
                <a:sym typeface="Vidaloka"/>
              </a:rPr>
              <a:t>: fastText (Bojanowski, 2017;  Joulin, 2016a, 2016b) to vectorize word senses</a:t>
            </a:r>
            <a:endParaRPr sz="1600">
              <a:solidFill>
                <a:schemeClr val="dk1"/>
              </a:solidFill>
              <a:latin typeface="Vidaloka"/>
              <a:ea typeface="Vidaloka"/>
              <a:cs typeface="Vidaloka"/>
              <a:sym typeface="Vidaloka"/>
            </a:endParaRPr>
          </a:p>
        </p:txBody>
      </p:sp>
      <p:sp>
        <p:nvSpPr>
          <p:cNvPr id="312" name="Google Shape;312;p39"/>
          <p:cNvSpPr txBox="1"/>
          <p:nvPr>
            <p:ph type="title"/>
          </p:nvPr>
        </p:nvSpPr>
        <p:spPr>
          <a:xfrm>
            <a:off x="851250" y="512075"/>
            <a:ext cx="7441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Constructions in the lens of word vectors</a:t>
            </a:r>
            <a:endParaRPr/>
          </a:p>
        </p:txBody>
      </p:sp>
      <p:sp>
        <p:nvSpPr>
          <p:cNvPr id="313" name="Google Shape;313;p39"/>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0"/>
          <p:cNvSpPr txBox="1"/>
          <p:nvPr>
            <p:ph type="title"/>
          </p:nvPr>
        </p:nvSpPr>
        <p:spPr>
          <a:xfrm>
            <a:off x="2323500" y="2543975"/>
            <a:ext cx="44970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Collection</a:t>
            </a:r>
            <a:endParaRPr/>
          </a:p>
        </p:txBody>
      </p:sp>
      <p:sp>
        <p:nvSpPr>
          <p:cNvPr id="319" name="Google Shape;319;p40"/>
          <p:cNvSpPr txBox="1"/>
          <p:nvPr>
            <p:ph idx="2" type="title"/>
          </p:nvPr>
        </p:nvSpPr>
        <p:spPr>
          <a:xfrm>
            <a:off x="3746550" y="1478925"/>
            <a:ext cx="1650900" cy="97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20" name="Google Shape;320;p40"/>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1"/>
          <p:cNvSpPr txBox="1"/>
          <p:nvPr>
            <p:ph idx="1" type="subTitle"/>
          </p:nvPr>
        </p:nvSpPr>
        <p:spPr>
          <a:xfrm>
            <a:off x="701250" y="1353450"/>
            <a:ext cx="7741500" cy="25890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Font typeface="Vidaloka"/>
              <a:buAutoNum type="arabicPeriod"/>
            </a:pPr>
            <a:r>
              <a:rPr lang="en" sz="1600">
                <a:solidFill>
                  <a:schemeClr val="dk1"/>
                </a:solidFill>
                <a:latin typeface="Vidaloka"/>
                <a:ea typeface="Vidaloka"/>
                <a:cs typeface="Vidaloka"/>
                <a:sym typeface="Vidaloka"/>
              </a:rPr>
              <a:t>Copy data sentences from </a:t>
            </a:r>
            <a:r>
              <a:rPr lang="en" sz="1600">
                <a:solidFill>
                  <a:schemeClr val="dk1"/>
                </a:solidFill>
                <a:latin typeface="Vidaloka"/>
                <a:ea typeface="Vidaloka"/>
                <a:cs typeface="Vidaloka"/>
                <a:sym typeface="Vidaloka"/>
              </a:rPr>
              <a:t>Chinese Word Sketch Engine </a:t>
            </a:r>
            <a:r>
              <a:rPr lang="en" sz="1600">
                <a:solidFill>
                  <a:schemeClr val="dk1"/>
                </a:solidFill>
                <a:latin typeface="Vidaloka"/>
                <a:ea typeface="Vidaloka"/>
                <a:cs typeface="Vidaloka"/>
                <a:sym typeface="Vidaloka"/>
              </a:rPr>
              <a:t>(CWS) to a spreadsheet.</a:t>
            </a:r>
            <a:endParaRPr sz="1600">
              <a:solidFill>
                <a:schemeClr val="dk1"/>
              </a:solidFill>
              <a:latin typeface="Vidaloka"/>
              <a:ea typeface="Vidaloka"/>
              <a:cs typeface="Vidaloka"/>
              <a:sym typeface="Vidaloka"/>
            </a:endParaRPr>
          </a:p>
          <a:p>
            <a:pPr indent="-330200" lvl="0" marL="457200" rtl="0" algn="l">
              <a:lnSpc>
                <a:spcPct val="100000"/>
              </a:lnSpc>
              <a:spcBef>
                <a:spcPts val="0"/>
              </a:spcBef>
              <a:spcAft>
                <a:spcPts val="0"/>
              </a:spcAft>
              <a:buClr>
                <a:schemeClr val="dk1"/>
              </a:buClr>
              <a:buSzPts val="1600"/>
              <a:buFont typeface="Vidaloka"/>
              <a:buAutoNum type="arabicPeriod"/>
            </a:pPr>
            <a:r>
              <a:rPr lang="en" sz="1600">
                <a:solidFill>
                  <a:schemeClr val="dk1"/>
                </a:solidFill>
                <a:latin typeface="Vidaloka"/>
                <a:ea typeface="Vidaloka"/>
                <a:cs typeface="Vidaloka"/>
                <a:sym typeface="Vidaloka"/>
              </a:rPr>
              <a:t>Manually filter out unqualified sentences.</a:t>
            </a:r>
            <a:endParaRPr sz="1600">
              <a:solidFill>
                <a:schemeClr val="dk1"/>
              </a:solidFill>
              <a:latin typeface="Vidaloka"/>
              <a:ea typeface="Vidaloka"/>
              <a:cs typeface="Vidaloka"/>
              <a:sym typeface="Vidaloka"/>
            </a:endParaRPr>
          </a:p>
          <a:p>
            <a:pPr indent="-330200" lvl="1" marL="914400" rtl="0" algn="l">
              <a:lnSpc>
                <a:spcPct val="100000"/>
              </a:lnSpc>
              <a:spcBef>
                <a:spcPts val="0"/>
              </a:spcBef>
              <a:spcAft>
                <a:spcPts val="0"/>
              </a:spcAft>
              <a:buClr>
                <a:schemeClr val="dk1"/>
              </a:buClr>
              <a:buSzPts val="1600"/>
              <a:buFont typeface="Vidaloka"/>
              <a:buAutoNum type="alphaLcPeriod"/>
            </a:pPr>
            <a:r>
              <a:rPr lang="en" sz="1600">
                <a:solidFill>
                  <a:schemeClr val="dk1"/>
                </a:solidFill>
                <a:latin typeface="Vidaloka"/>
                <a:ea typeface="Vidaloka"/>
                <a:cs typeface="Vidaloka"/>
                <a:sym typeface="Vidaloka"/>
              </a:rPr>
              <a:t>fixated four-word expression, e.g. </a:t>
            </a:r>
            <a:r>
              <a:rPr i="1" lang="en" sz="1600">
                <a:solidFill>
                  <a:schemeClr val="dk1"/>
                </a:solidFill>
                <a:latin typeface="Vidaloka"/>
                <a:ea typeface="Vidaloka"/>
                <a:cs typeface="Vidaloka"/>
                <a:sym typeface="Vidaloka"/>
              </a:rPr>
              <a:t>假戲真做</a:t>
            </a:r>
            <a:r>
              <a:rPr lang="en" sz="1600">
                <a:solidFill>
                  <a:schemeClr val="dk1"/>
                </a:solidFill>
                <a:latin typeface="Vidaloka"/>
                <a:ea typeface="Vidaloka"/>
                <a:cs typeface="Vidaloka"/>
                <a:sym typeface="Vidaloka"/>
              </a:rPr>
              <a:t>.</a:t>
            </a:r>
            <a:endParaRPr sz="1600">
              <a:solidFill>
                <a:schemeClr val="dk1"/>
              </a:solidFill>
              <a:latin typeface="Vidaloka"/>
              <a:ea typeface="Vidaloka"/>
              <a:cs typeface="Vidaloka"/>
              <a:sym typeface="Vidaloka"/>
            </a:endParaRPr>
          </a:p>
          <a:p>
            <a:pPr indent="-330200" lvl="1" marL="914400" rtl="0" algn="l">
              <a:lnSpc>
                <a:spcPct val="100000"/>
              </a:lnSpc>
              <a:spcBef>
                <a:spcPts val="0"/>
              </a:spcBef>
              <a:spcAft>
                <a:spcPts val="0"/>
              </a:spcAft>
              <a:buClr>
                <a:schemeClr val="dk1"/>
              </a:buClr>
              <a:buSzPts val="1600"/>
              <a:buFont typeface="Vidaloka"/>
              <a:buAutoNum type="alphaLcPeriod"/>
            </a:pPr>
            <a:r>
              <a:rPr lang="en" sz="1600">
                <a:solidFill>
                  <a:schemeClr val="dk1"/>
                </a:solidFill>
                <a:latin typeface="Vidaloka"/>
                <a:ea typeface="Vidaloka"/>
                <a:cs typeface="Vidaloka"/>
                <a:sym typeface="Vidaloka"/>
              </a:rPr>
              <a:t>used in a different sense</a:t>
            </a:r>
            <a:r>
              <a:rPr lang="en" sz="1600">
                <a:solidFill>
                  <a:schemeClr val="dk1"/>
                </a:solidFill>
                <a:latin typeface="Vidaloka"/>
                <a:ea typeface="Vidaloka"/>
                <a:cs typeface="Vidaloka"/>
                <a:sym typeface="Vidaloka"/>
              </a:rPr>
              <a:t>, e.g. </a:t>
            </a:r>
            <a:r>
              <a:rPr i="1" lang="en" sz="1600">
                <a:solidFill>
                  <a:schemeClr val="dk1"/>
                </a:solidFill>
                <a:latin typeface="Vidaloka"/>
                <a:ea typeface="Vidaloka"/>
                <a:cs typeface="Vidaloka"/>
                <a:sym typeface="Vidaloka"/>
              </a:rPr>
              <a:t>假盜領之名真詐財</a:t>
            </a:r>
            <a:r>
              <a:rPr lang="en" sz="1600">
                <a:solidFill>
                  <a:schemeClr val="dk1"/>
                </a:solidFill>
                <a:latin typeface="Vidaloka"/>
                <a:ea typeface="Vidaloka"/>
                <a:cs typeface="Vidaloka"/>
                <a:sym typeface="Vidaloka"/>
              </a:rPr>
              <a:t>.</a:t>
            </a:r>
            <a:endParaRPr sz="1600">
              <a:solidFill>
                <a:schemeClr val="dk1"/>
              </a:solidFill>
              <a:latin typeface="Vidaloka"/>
              <a:ea typeface="Vidaloka"/>
              <a:cs typeface="Vidaloka"/>
              <a:sym typeface="Vidaloka"/>
            </a:endParaRPr>
          </a:p>
          <a:p>
            <a:pPr indent="-330200" lvl="1" marL="914400" rtl="0" algn="l">
              <a:lnSpc>
                <a:spcPct val="100000"/>
              </a:lnSpc>
              <a:spcBef>
                <a:spcPts val="0"/>
              </a:spcBef>
              <a:spcAft>
                <a:spcPts val="0"/>
              </a:spcAft>
              <a:buClr>
                <a:schemeClr val="dk1"/>
              </a:buClr>
              <a:buSzPts val="1600"/>
              <a:buFont typeface="Vidaloka"/>
              <a:buAutoNum type="alphaLcPeriod"/>
            </a:pPr>
            <a:r>
              <a:rPr i="1" lang="en" sz="1600">
                <a:solidFill>
                  <a:schemeClr val="dk1"/>
                </a:solidFill>
                <a:latin typeface="Vidaloka"/>
                <a:ea typeface="Vidaloka"/>
                <a:cs typeface="Vidaloka"/>
                <a:sym typeface="Vidaloka"/>
              </a:rPr>
              <a:t>X</a:t>
            </a:r>
            <a:r>
              <a:rPr lang="en" sz="1600">
                <a:solidFill>
                  <a:schemeClr val="dk1"/>
                </a:solidFill>
                <a:latin typeface="Vidaloka"/>
                <a:ea typeface="Vidaloka"/>
                <a:cs typeface="Vidaloka"/>
                <a:sym typeface="Vidaloka"/>
              </a:rPr>
              <a:t> and </a:t>
            </a:r>
            <a:r>
              <a:rPr i="1" lang="en" sz="1600">
                <a:solidFill>
                  <a:schemeClr val="dk1"/>
                </a:solidFill>
                <a:latin typeface="Vidaloka"/>
                <a:ea typeface="Vidaloka"/>
                <a:cs typeface="Vidaloka"/>
                <a:sym typeface="Vidaloka"/>
              </a:rPr>
              <a:t>Y</a:t>
            </a:r>
            <a:r>
              <a:rPr lang="en" sz="1600">
                <a:solidFill>
                  <a:schemeClr val="dk1"/>
                </a:solidFill>
                <a:latin typeface="Vidaloka"/>
                <a:ea typeface="Vidaloka"/>
                <a:cs typeface="Vidaloka"/>
                <a:sym typeface="Vidaloka"/>
              </a:rPr>
              <a:t> are the same</a:t>
            </a:r>
            <a:r>
              <a:rPr lang="en" sz="1600">
                <a:solidFill>
                  <a:schemeClr val="dk1"/>
                </a:solidFill>
                <a:latin typeface="Vidaloka"/>
                <a:ea typeface="Vidaloka"/>
                <a:cs typeface="Vidaloka"/>
                <a:sym typeface="Vidaloka"/>
              </a:rPr>
              <a:t>, e.g. </a:t>
            </a:r>
            <a:r>
              <a:rPr i="1" lang="en" sz="1600">
                <a:solidFill>
                  <a:schemeClr val="dk1"/>
                </a:solidFill>
                <a:latin typeface="Vidaloka"/>
                <a:ea typeface="Vidaloka"/>
                <a:cs typeface="Vidaloka"/>
                <a:sym typeface="Vidaloka"/>
              </a:rPr>
              <a:t>投入假選票帶出真選票</a:t>
            </a:r>
            <a:r>
              <a:rPr lang="en" sz="1600">
                <a:solidFill>
                  <a:schemeClr val="dk1"/>
                </a:solidFill>
                <a:latin typeface="Vidaloka"/>
                <a:ea typeface="Vidaloka"/>
                <a:cs typeface="Vidaloka"/>
                <a:sym typeface="Vidaloka"/>
              </a:rPr>
              <a:t>.</a:t>
            </a:r>
            <a:endParaRPr sz="1600">
              <a:solidFill>
                <a:schemeClr val="dk1"/>
              </a:solidFill>
              <a:latin typeface="Vidaloka"/>
              <a:ea typeface="Vidaloka"/>
              <a:cs typeface="Vidaloka"/>
              <a:sym typeface="Vidaloka"/>
            </a:endParaRPr>
          </a:p>
          <a:p>
            <a:pPr indent="-330200" lvl="1" marL="914400" rtl="0" algn="l">
              <a:lnSpc>
                <a:spcPct val="100000"/>
              </a:lnSpc>
              <a:spcBef>
                <a:spcPts val="0"/>
              </a:spcBef>
              <a:spcAft>
                <a:spcPts val="0"/>
              </a:spcAft>
              <a:buClr>
                <a:schemeClr val="dk1"/>
              </a:buClr>
              <a:buSzPts val="1600"/>
              <a:buFont typeface="Vidaloka"/>
              <a:buAutoNum type="alphaLcPeriod"/>
            </a:pPr>
            <a:r>
              <a:rPr i="1" lang="en" sz="1600">
                <a:solidFill>
                  <a:schemeClr val="dk1"/>
                </a:solidFill>
                <a:latin typeface="Vidaloka"/>
                <a:ea typeface="Vidaloka"/>
                <a:cs typeface="Vidaloka"/>
                <a:sym typeface="Vidaloka"/>
              </a:rPr>
              <a:t>X</a:t>
            </a:r>
            <a:r>
              <a:rPr lang="en" sz="1600">
                <a:solidFill>
                  <a:schemeClr val="dk1"/>
                </a:solidFill>
                <a:latin typeface="Vidaloka"/>
                <a:ea typeface="Vidaloka"/>
                <a:cs typeface="Vidaloka"/>
                <a:sym typeface="Vidaloka"/>
              </a:rPr>
              <a:t> and </a:t>
            </a:r>
            <a:r>
              <a:rPr i="1" lang="en" sz="1600">
                <a:solidFill>
                  <a:schemeClr val="dk1"/>
                </a:solidFill>
                <a:latin typeface="Vidaloka"/>
                <a:ea typeface="Vidaloka"/>
                <a:cs typeface="Vidaloka"/>
                <a:sym typeface="Vidaloka"/>
              </a:rPr>
              <a:t>Y </a:t>
            </a:r>
            <a:r>
              <a:rPr lang="en" sz="1600">
                <a:solidFill>
                  <a:schemeClr val="dk1"/>
                </a:solidFill>
                <a:latin typeface="Vidaloka"/>
                <a:ea typeface="Vidaloka"/>
                <a:cs typeface="Vidaloka"/>
                <a:sym typeface="Vidaloka"/>
              </a:rPr>
              <a:t>are two arguments of an event</a:t>
            </a:r>
            <a:r>
              <a:rPr lang="en" sz="1600">
                <a:solidFill>
                  <a:schemeClr val="dk1"/>
                </a:solidFill>
                <a:latin typeface="Vidaloka"/>
                <a:ea typeface="Vidaloka"/>
                <a:cs typeface="Vidaloka"/>
                <a:sym typeface="Vidaloka"/>
              </a:rPr>
              <a:t>, e.g. </a:t>
            </a:r>
            <a:r>
              <a:rPr i="1" lang="en" sz="1600">
                <a:solidFill>
                  <a:schemeClr val="dk1"/>
                </a:solidFill>
                <a:latin typeface="Vidaloka"/>
                <a:ea typeface="Vidaloka"/>
                <a:cs typeface="Vidaloka"/>
                <a:sym typeface="Vidaloka"/>
              </a:rPr>
              <a:t>把假酒裝入真酒瓶</a:t>
            </a:r>
            <a:r>
              <a:rPr lang="en" sz="1600">
                <a:solidFill>
                  <a:schemeClr val="dk1"/>
                </a:solidFill>
                <a:latin typeface="Vidaloka"/>
                <a:ea typeface="Vidaloka"/>
                <a:cs typeface="Vidaloka"/>
                <a:sym typeface="Vidaloka"/>
              </a:rPr>
              <a:t>.</a:t>
            </a:r>
            <a:endParaRPr sz="1600">
              <a:solidFill>
                <a:schemeClr val="dk1"/>
              </a:solidFill>
              <a:latin typeface="Vidaloka"/>
              <a:ea typeface="Vidaloka"/>
              <a:cs typeface="Vidaloka"/>
              <a:sym typeface="Vidaloka"/>
            </a:endParaRPr>
          </a:p>
          <a:p>
            <a:pPr indent="-330200" lvl="1" marL="914400" rtl="0" algn="l">
              <a:lnSpc>
                <a:spcPct val="100000"/>
              </a:lnSpc>
              <a:spcBef>
                <a:spcPts val="0"/>
              </a:spcBef>
              <a:spcAft>
                <a:spcPts val="0"/>
              </a:spcAft>
              <a:buClr>
                <a:schemeClr val="dk1"/>
              </a:buClr>
              <a:buSzPts val="1600"/>
              <a:buFont typeface="Vidaloka"/>
              <a:buAutoNum type="alphaLcPeriod"/>
            </a:pPr>
            <a:r>
              <a:rPr lang="en" sz="1600">
                <a:solidFill>
                  <a:schemeClr val="dk1"/>
                </a:solidFill>
                <a:latin typeface="Vidaloka"/>
                <a:ea typeface="Vidaloka"/>
                <a:cs typeface="Vidaloka"/>
                <a:sym typeface="Vidaloka"/>
              </a:rPr>
              <a:t>*similar structures are included, e.g. </a:t>
            </a:r>
            <a:r>
              <a:rPr i="1" lang="en" sz="1600">
                <a:solidFill>
                  <a:schemeClr val="dk1"/>
                </a:solidFill>
                <a:latin typeface="Vidaloka"/>
                <a:ea typeface="Vidaloka"/>
                <a:cs typeface="Vidaloka"/>
                <a:sym typeface="Vidaloka"/>
              </a:rPr>
              <a:t>講緩和是假搞台獨</a:t>
            </a:r>
            <a:r>
              <a:rPr i="1" lang="en" sz="1600">
                <a:solidFill>
                  <a:schemeClr val="dk1"/>
                </a:solidFill>
                <a:latin typeface="Times New Roman"/>
                <a:ea typeface="Times New Roman"/>
                <a:cs typeface="Times New Roman"/>
                <a:sym typeface="Times New Roman"/>
              </a:rPr>
              <a:t>是真</a:t>
            </a:r>
            <a:r>
              <a:rPr lang="en" sz="1600">
                <a:solidFill>
                  <a:schemeClr val="dk1"/>
                </a:solidFill>
                <a:latin typeface="Times New Roman"/>
                <a:ea typeface="Times New Roman"/>
                <a:cs typeface="Times New Roman"/>
                <a:sym typeface="Times New Roman"/>
              </a:rPr>
              <a:t>.</a:t>
            </a:r>
            <a:endParaRPr sz="1600">
              <a:solidFill>
                <a:schemeClr val="dk1"/>
              </a:solidFill>
              <a:latin typeface="Vidaloka"/>
              <a:ea typeface="Vidaloka"/>
              <a:cs typeface="Vidaloka"/>
              <a:sym typeface="Vidaloka"/>
            </a:endParaRPr>
          </a:p>
          <a:p>
            <a:pPr indent="-330200" lvl="0" marL="457200" rtl="0" algn="l">
              <a:lnSpc>
                <a:spcPct val="100000"/>
              </a:lnSpc>
              <a:spcBef>
                <a:spcPts val="0"/>
              </a:spcBef>
              <a:spcAft>
                <a:spcPts val="0"/>
              </a:spcAft>
              <a:buClr>
                <a:schemeClr val="dk1"/>
              </a:buClr>
              <a:buSzPts val="1600"/>
              <a:buFont typeface="Vidaloka"/>
              <a:buAutoNum type="arabicPeriod"/>
            </a:pPr>
            <a:r>
              <a:rPr lang="en" sz="1600">
                <a:solidFill>
                  <a:schemeClr val="dk1"/>
                </a:solidFill>
                <a:latin typeface="Vidaloka"/>
                <a:ea typeface="Vidaloka"/>
                <a:cs typeface="Vidaloka"/>
                <a:sym typeface="Vidaloka"/>
              </a:rPr>
              <a:t>Manually determine what the construction slots </a:t>
            </a:r>
            <a:r>
              <a:rPr i="1" lang="en" sz="1600">
                <a:solidFill>
                  <a:schemeClr val="dk1"/>
                </a:solidFill>
                <a:latin typeface="Vidaloka"/>
                <a:ea typeface="Vidaloka"/>
                <a:cs typeface="Vidaloka"/>
                <a:sym typeface="Vidaloka"/>
              </a:rPr>
              <a:t>X</a:t>
            </a:r>
            <a:r>
              <a:rPr lang="en" sz="1600">
                <a:solidFill>
                  <a:schemeClr val="dk1"/>
                </a:solidFill>
                <a:latin typeface="Vidaloka"/>
                <a:ea typeface="Vidaloka"/>
                <a:cs typeface="Vidaloka"/>
                <a:sym typeface="Vidaloka"/>
              </a:rPr>
              <a:t> and </a:t>
            </a:r>
            <a:r>
              <a:rPr i="1" lang="en" sz="1600">
                <a:solidFill>
                  <a:schemeClr val="dk1"/>
                </a:solidFill>
                <a:latin typeface="Vidaloka"/>
                <a:ea typeface="Vidaloka"/>
                <a:cs typeface="Vidaloka"/>
                <a:sym typeface="Vidaloka"/>
              </a:rPr>
              <a:t>Y</a:t>
            </a:r>
            <a:r>
              <a:rPr lang="en" sz="1600">
                <a:solidFill>
                  <a:schemeClr val="dk1"/>
                </a:solidFill>
                <a:latin typeface="Vidaloka"/>
                <a:ea typeface="Vidaloka"/>
                <a:cs typeface="Vidaloka"/>
                <a:sym typeface="Vidaloka"/>
              </a:rPr>
              <a:t> are, and collect into new columns.</a:t>
            </a:r>
            <a:endParaRPr sz="1600">
              <a:solidFill>
                <a:schemeClr val="dk1"/>
              </a:solidFill>
              <a:latin typeface="Vidaloka"/>
              <a:ea typeface="Vidaloka"/>
              <a:cs typeface="Vidaloka"/>
              <a:sym typeface="Vidaloka"/>
            </a:endParaRPr>
          </a:p>
          <a:p>
            <a:pPr indent="-330200" lvl="0" marL="457200" rtl="0" algn="l">
              <a:lnSpc>
                <a:spcPct val="100000"/>
              </a:lnSpc>
              <a:spcBef>
                <a:spcPts val="0"/>
              </a:spcBef>
              <a:spcAft>
                <a:spcPts val="0"/>
              </a:spcAft>
              <a:buClr>
                <a:schemeClr val="dk1"/>
              </a:buClr>
              <a:buSzPts val="1600"/>
              <a:buFont typeface="Vidaloka"/>
              <a:buAutoNum type="arabicPeriod"/>
            </a:pPr>
            <a:r>
              <a:rPr lang="en" sz="1600">
                <a:solidFill>
                  <a:schemeClr val="dk1"/>
                </a:solidFill>
                <a:latin typeface="Vidaloka"/>
                <a:ea typeface="Vidaloka"/>
                <a:cs typeface="Vidaloka"/>
                <a:sym typeface="Vidaloka"/>
              </a:rPr>
              <a:t>Upload onto Google Colab.</a:t>
            </a:r>
            <a:endParaRPr sz="1600">
              <a:solidFill>
                <a:schemeClr val="dk1"/>
              </a:solidFill>
              <a:latin typeface="Vidaloka"/>
              <a:ea typeface="Vidaloka"/>
              <a:cs typeface="Vidaloka"/>
              <a:sym typeface="Vidaloka"/>
            </a:endParaRPr>
          </a:p>
        </p:txBody>
      </p:sp>
      <p:sp>
        <p:nvSpPr>
          <p:cNvPr id="326" name="Google Shape;326;p41"/>
          <p:cNvSpPr txBox="1"/>
          <p:nvPr>
            <p:ph type="title"/>
          </p:nvPr>
        </p:nvSpPr>
        <p:spPr>
          <a:xfrm>
            <a:off x="701250" y="512075"/>
            <a:ext cx="7741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sentence</a:t>
            </a:r>
            <a:endParaRPr/>
          </a:p>
        </p:txBody>
      </p:sp>
      <p:sp>
        <p:nvSpPr>
          <p:cNvPr id="327" name="Google Shape;327;p41"/>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grpSp>
        <p:nvGrpSpPr>
          <p:cNvPr id="332" name="Google Shape;332;p42"/>
          <p:cNvGrpSpPr/>
          <p:nvPr/>
        </p:nvGrpSpPr>
        <p:grpSpPr>
          <a:xfrm>
            <a:off x="1610326" y="892375"/>
            <a:ext cx="5923438" cy="3358728"/>
            <a:chOff x="675314" y="728567"/>
            <a:chExt cx="4263000" cy="2149448"/>
          </a:xfrm>
        </p:grpSpPr>
        <p:pic>
          <p:nvPicPr>
            <p:cNvPr id="333" name="Google Shape;333;p42"/>
            <p:cNvPicPr preferRelativeResize="0"/>
            <p:nvPr/>
          </p:nvPicPr>
          <p:blipFill rotWithShape="1">
            <a:blip r:embed="rId3">
              <a:alphaModFix/>
            </a:blip>
            <a:srcRect b="47501" l="566" r="63553" t="25415"/>
            <a:stretch/>
          </p:blipFill>
          <p:spPr>
            <a:xfrm>
              <a:off x="733480" y="1185464"/>
              <a:ext cx="4204771" cy="1692552"/>
            </a:xfrm>
            <a:prstGeom prst="rect">
              <a:avLst/>
            </a:prstGeom>
            <a:noFill/>
            <a:ln>
              <a:noFill/>
            </a:ln>
          </p:spPr>
        </p:pic>
        <p:sp>
          <p:nvSpPr>
            <p:cNvPr id="334" name="Google Shape;334;p42"/>
            <p:cNvSpPr txBox="1"/>
            <p:nvPr/>
          </p:nvSpPr>
          <p:spPr>
            <a:xfrm>
              <a:off x="675314" y="728567"/>
              <a:ext cx="4263000" cy="43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Vidaloka"/>
                  <a:ea typeface="Vidaloka"/>
                  <a:cs typeface="Vidaloka"/>
                  <a:sym typeface="Vidaloka"/>
                </a:rPr>
                <a:t>Figure 1</a:t>
              </a:r>
              <a:endParaRPr b="1" sz="1600">
                <a:latin typeface="Vidaloka"/>
                <a:ea typeface="Vidaloka"/>
                <a:cs typeface="Vidaloka"/>
                <a:sym typeface="Vidaloka"/>
              </a:endParaRPr>
            </a:p>
            <a:p>
              <a:pPr indent="0" lvl="0" marL="0" rtl="0" algn="l">
                <a:spcBef>
                  <a:spcPts val="0"/>
                </a:spcBef>
                <a:spcAft>
                  <a:spcPts val="0"/>
                </a:spcAft>
                <a:buNone/>
              </a:pPr>
              <a:r>
                <a:rPr b="1" i="1" lang="en" sz="1600">
                  <a:latin typeface="Vidaloka"/>
                  <a:ea typeface="Vidaloka"/>
                  <a:cs typeface="Vidaloka"/>
                  <a:sym typeface="Vidaloka"/>
                </a:rPr>
                <a:t>Example query of Chinese Word Sketch Engine </a:t>
              </a:r>
              <a:endParaRPr b="1" i="1" sz="1600">
                <a:latin typeface="Vidaloka"/>
                <a:ea typeface="Vidaloka"/>
                <a:cs typeface="Vidaloka"/>
                <a:sym typeface="Vidaloka"/>
              </a:endParaRPr>
            </a:p>
          </p:txBody>
        </p:sp>
      </p:grpSp>
      <p:sp>
        <p:nvSpPr>
          <p:cNvPr id="335" name="Google Shape;335;p42"/>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grpSp>
        <p:nvGrpSpPr>
          <p:cNvPr id="340" name="Google Shape;340;p43"/>
          <p:cNvGrpSpPr/>
          <p:nvPr/>
        </p:nvGrpSpPr>
        <p:grpSpPr>
          <a:xfrm>
            <a:off x="425050" y="1013150"/>
            <a:ext cx="8293901" cy="3117188"/>
            <a:chOff x="425050" y="1353588"/>
            <a:chExt cx="8293901" cy="3117188"/>
          </a:xfrm>
        </p:grpSpPr>
        <p:pic>
          <p:nvPicPr>
            <p:cNvPr id="341" name="Google Shape;341;p43"/>
            <p:cNvPicPr preferRelativeResize="0"/>
            <p:nvPr/>
          </p:nvPicPr>
          <p:blipFill rotWithShape="1">
            <a:blip r:embed="rId3">
              <a:alphaModFix/>
            </a:blip>
            <a:srcRect b="20507" l="5476" r="4740" t="31634"/>
            <a:stretch/>
          </p:blipFill>
          <p:spPr>
            <a:xfrm>
              <a:off x="425050" y="1983900"/>
              <a:ext cx="8293901" cy="2486875"/>
            </a:xfrm>
            <a:prstGeom prst="rect">
              <a:avLst/>
            </a:prstGeom>
            <a:noFill/>
            <a:ln>
              <a:noFill/>
            </a:ln>
          </p:spPr>
        </p:pic>
        <p:sp>
          <p:nvSpPr>
            <p:cNvPr id="342" name="Google Shape;342;p43"/>
            <p:cNvSpPr txBox="1"/>
            <p:nvPr/>
          </p:nvSpPr>
          <p:spPr>
            <a:xfrm>
              <a:off x="425053" y="1353588"/>
              <a:ext cx="8293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Vidaloka"/>
                  <a:ea typeface="Vidaloka"/>
                  <a:cs typeface="Vidaloka"/>
                  <a:sym typeface="Vidaloka"/>
                </a:rPr>
                <a:t>Figure 2</a:t>
              </a:r>
              <a:endParaRPr b="1" sz="1600">
                <a:latin typeface="Vidaloka"/>
                <a:ea typeface="Vidaloka"/>
                <a:cs typeface="Vidaloka"/>
                <a:sym typeface="Vidaloka"/>
              </a:endParaRPr>
            </a:p>
            <a:p>
              <a:pPr indent="0" lvl="0" marL="0" rtl="0" algn="l">
                <a:spcBef>
                  <a:spcPts val="0"/>
                </a:spcBef>
                <a:spcAft>
                  <a:spcPts val="0"/>
                </a:spcAft>
                <a:buNone/>
              </a:pPr>
              <a:r>
                <a:rPr b="1" i="1" lang="en" sz="1600">
                  <a:latin typeface="Vidaloka"/>
                  <a:ea typeface="Vidaloka"/>
                  <a:cs typeface="Vidaloka"/>
                  <a:sym typeface="Vidaloka"/>
                </a:rPr>
                <a:t>Data sentences in Google Colab for further process</a:t>
              </a:r>
              <a:endParaRPr b="1" i="1" sz="1600">
                <a:latin typeface="Vidaloka"/>
                <a:ea typeface="Vidaloka"/>
                <a:cs typeface="Vidaloka"/>
                <a:sym typeface="Vidaloka"/>
              </a:endParaRPr>
            </a:p>
          </p:txBody>
        </p:sp>
      </p:grpSp>
      <p:sp>
        <p:nvSpPr>
          <p:cNvPr id="343" name="Google Shape;343;p43"/>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4"/>
          <p:cNvSpPr txBox="1"/>
          <p:nvPr>
            <p:ph type="title"/>
          </p:nvPr>
        </p:nvSpPr>
        <p:spPr>
          <a:xfrm>
            <a:off x="2714550" y="2543963"/>
            <a:ext cx="37149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Code</a:t>
            </a:r>
            <a:endParaRPr/>
          </a:p>
        </p:txBody>
      </p:sp>
      <p:sp>
        <p:nvSpPr>
          <p:cNvPr id="349" name="Google Shape;349;p44"/>
          <p:cNvSpPr txBox="1"/>
          <p:nvPr>
            <p:ph idx="2" type="title"/>
          </p:nvPr>
        </p:nvSpPr>
        <p:spPr>
          <a:xfrm>
            <a:off x="3746550" y="1478925"/>
            <a:ext cx="1650900" cy="97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50" name="Google Shape;350;p44"/>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Business Slides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